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08" r:id="rId2"/>
    <p:sldId id="374" r:id="rId3"/>
    <p:sldId id="297" r:id="rId4"/>
    <p:sldId id="256" r:id="rId5"/>
    <p:sldId id="314" r:id="rId6"/>
    <p:sldId id="315" r:id="rId7"/>
    <p:sldId id="342" r:id="rId8"/>
    <p:sldId id="343" r:id="rId9"/>
    <p:sldId id="316" r:id="rId10"/>
    <p:sldId id="329" r:id="rId11"/>
    <p:sldId id="330" r:id="rId12"/>
    <p:sldId id="331" r:id="rId13"/>
    <p:sldId id="351" r:id="rId14"/>
    <p:sldId id="332" r:id="rId15"/>
    <p:sldId id="344" r:id="rId16"/>
    <p:sldId id="334" r:id="rId17"/>
    <p:sldId id="353" r:id="rId18"/>
    <p:sldId id="345" r:id="rId19"/>
    <p:sldId id="336" r:id="rId20"/>
    <p:sldId id="346" r:id="rId21"/>
    <p:sldId id="338" r:id="rId22"/>
    <p:sldId id="352" r:id="rId23"/>
    <p:sldId id="354" r:id="rId24"/>
    <p:sldId id="355" r:id="rId25"/>
    <p:sldId id="317" r:id="rId26"/>
    <p:sldId id="325" r:id="rId27"/>
    <p:sldId id="326" r:id="rId28"/>
    <p:sldId id="347" r:id="rId29"/>
    <p:sldId id="348" r:id="rId30"/>
    <p:sldId id="356" r:id="rId31"/>
    <p:sldId id="357" r:id="rId32"/>
    <p:sldId id="360" r:id="rId33"/>
    <p:sldId id="361" r:id="rId34"/>
    <p:sldId id="358" r:id="rId35"/>
    <p:sldId id="359" r:id="rId36"/>
    <p:sldId id="362" r:id="rId37"/>
    <p:sldId id="363" r:id="rId38"/>
    <p:sldId id="364" r:id="rId39"/>
    <p:sldId id="323" r:id="rId40"/>
    <p:sldId id="324" r:id="rId41"/>
    <p:sldId id="365" r:id="rId42"/>
    <p:sldId id="318" r:id="rId43"/>
    <p:sldId id="366" r:id="rId44"/>
    <p:sldId id="349" r:id="rId45"/>
    <p:sldId id="367" r:id="rId46"/>
    <p:sldId id="368" r:id="rId47"/>
    <p:sldId id="371" r:id="rId48"/>
    <p:sldId id="370" r:id="rId49"/>
    <p:sldId id="369" r:id="rId50"/>
    <p:sldId id="372" r:id="rId51"/>
    <p:sldId id="373" r:id="rId52"/>
    <p:sldId id="288" r:id="rId53"/>
    <p:sldId id="313" r:id="rId54"/>
    <p:sldId id="276" r:id="rId55"/>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28" autoAdjust="0"/>
    <p:restoredTop sz="90962" autoAdjust="0"/>
  </p:normalViewPr>
  <p:slideViewPr>
    <p:cSldViewPr snapToGrid="0">
      <p:cViewPr varScale="1">
        <p:scale>
          <a:sx n="142" d="100"/>
          <a:sy n="142" d="100"/>
        </p:scale>
        <p:origin x="3072" y="120"/>
      </p:cViewPr>
      <p:guideLst/>
    </p:cSldViewPr>
  </p:slideViewPr>
  <p:notesTextViewPr>
    <p:cViewPr>
      <p:scale>
        <a:sx n="1" d="1"/>
        <a:sy n="1" d="1"/>
      </p:scale>
      <p:origin x="0" y="0"/>
    </p:cViewPr>
  </p:notesTextViewPr>
  <p:notesViewPr>
    <p:cSldViewPr snapToGrid="0">
      <p:cViewPr varScale="1">
        <p:scale>
          <a:sx n="93" d="100"/>
          <a:sy n="93" d="100"/>
        </p:scale>
        <p:origin x="298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98B26-A544-41B2-9E33-C4C41AC0A1C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nl-NL"/>
        </a:p>
      </dgm:t>
    </dgm:pt>
    <dgm:pt modelId="{9DA15539-D984-4529-BE15-77D5C0348529}">
      <dgm:prSet phldrT="[Tekst]"/>
      <dgm:spPr/>
      <dgm:t>
        <a:bodyPr/>
        <a:lstStyle/>
        <a:p>
          <a:r>
            <a:rPr lang="nl-NL" dirty="0"/>
            <a:t>1. Inzichtelijk maken van gegevens (kosten en kwaliteit)</a:t>
          </a:r>
        </a:p>
      </dgm:t>
    </dgm:pt>
    <dgm:pt modelId="{415EF62D-2B44-4F37-917F-7E74ABEF959B}" type="parTrans" cxnId="{EAE39D8A-23E9-49DF-8F68-8BA8E410E376}">
      <dgm:prSet/>
      <dgm:spPr/>
      <dgm:t>
        <a:bodyPr/>
        <a:lstStyle/>
        <a:p>
          <a:endParaRPr lang="nl-NL"/>
        </a:p>
      </dgm:t>
    </dgm:pt>
    <dgm:pt modelId="{506303AB-76D8-4FDE-9F6C-2F6CDC4AA029}" type="sibTrans" cxnId="{EAE39D8A-23E9-49DF-8F68-8BA8E410E376}">
      <dgm:prSet/>
      <dgm:spPr/>
      <dgm:t>
        <a:bodyPr/>
        <a:lstStyle/>
        <a:p>
          <a:endParaRPr lang="nl-NL"/>
        </a:p>
      </dgm:t>
    </dgm:pt>
    <dgm:pt modelId="{94BA9B46-3E17-453A-8BF3-049D91D004B1}">
      <dgm:prSet phldrT="[Tekst]"/>
      <dgm:spPr/>
      <dgm:t>
        <a:bodyPr/>
        <a:lstStyle/>
        <a:p>
          <a:r>
            <a:rPr lang="nl-NL" dirty="0"/>
            <a:t>2. Vergelijken met andere organisaties</a:t>
          </a:r>
        </a:p>
      </dgm:t>
    </dgm:pt>
    <dgm:pt modelId="{0784C982-CF61-4A60-BDB6-259291711A58}" type="parTrans" cxnId="{C478047F-DB16-4841-B70D-F1E3301C53E0}">
      <dgm:prSet/>
      <dgm:spPr/>
      <dgm:t>
        <a:bodyPr/>
        <a:lstStyle/>
        <a:p>
          <a:endParaRPr lang="nl-NL"/>
        </a:p>
      </dgm:t>
    </dgm:pt>
    <dgm:pt modelId="{D7A5E63F-722E-4D2E-882C-5C88D08AC0DB}" type="sibTrans" cxnId="{C478047F-DB16-4841-B70D-F1E3301C53E0}">
      <dgm:prSet/>
      <dgm:spPr/>
      <dgm:t>
        <a:bodyPr/>
        <a:lstStyle/>
        <a:p>
          <a:endParaRPr lang="nl-NL"/>
        </a:p>
      </dgm:t>
    </dgm:pt>
    <dgm:pt modelId="{8544AE08-CE81-4AAB-B5DB-EFE17D134A9C}">
      <dgm:prSet phldrT="[Tekst]"/>
      <dgm:spPr/>
      <dgm:t>
        <a:bodyPr/>
        <a:lstStyle/>
        <a:p>
          <a:r>
            <a:rPr lang="nl-NL" dirty="0"/>
            <a:t>3. Gesprek aangaan met andere organisaties</a:t>
          </a:r>
        </a:p>
      </dgm:t>
    </dgm:pt>
    <dgm:pt modelId="{83EF24CF-3923-49BA-A59F-1F994F9074FF}" type="parTrans" cxnId="{C7EB5CB0-616E-479E-A859-D572C95FF44F}">
      <dgm:prSet/>
      <dgm:spPr/>
      <dgm:t>
        <a:bodyPr/>
        <a:lstStyle/>
        <a:p>
          <a:endParaRPr lang="nl-NL"/>
        </a:p>
      </dgm:t>
    </dgm:pt>
    <dgm:pt modelId="{921F08CF-47E7-4F81-8F6C-DDE01C628ACC}" type="sibTrans" cxnId="{C7EB5CB0-616E-479E-A859-D572C95FF44F}">
      <dgm:prSet/>
      <dgm:spPr/>
      <dgm:t>
        <a:bodyPr/>
        <a:lstStyle/>
        <a:p>
          <a:endParaRPr lang="nl-NL"/>
        </a:p>
      </dgm:t>
    </dgm:pt>
    <dgm:pt modelId="{2DCC42AC-0A40-4EAC-8545-3624B5962455}">
      <dgm:prSet/>
      <dgm:spPr/>
      <dgm:t>
        <a:bodyPr/>
        <a:lstStyle/>
        <a:p>
          <a:r>
            <a:rPr lang="nl-NL" dirty="0"/>
            <a:t>4. Lessen trekken en eventueel maatregelen nemen</a:t>
          </a:r>
        </a:p>
      </dgm:t>
    </dgm:pt>
    <dgm:pt modelId="{43787324-CDCF-43CC-9FB2-4FB8518FDD5B}" type="parTrans" cxnId="{020CF7C0-F489-45EA-B5E5-4B769CF33525}">
      <dgm:prSet/>
      <dgm:spPr/>
      <dgm:t>
        <a:bodyPr/>
        <a:lstStyle/>
        <a:p>
          <a:endParaRPr lang="nl-NL"/>
        </a:p>
      </dgm:t>
    </dgm:pt>
    <dgm:pt modelId="{822E4A1F-8C0B-4C6B-9153-3AEEDF215385}" type="sibTrans" cxnId="{020CF7C0-F489-45EA-B5E5-4B769CF33525}">
      <dgm:prSet/>
      <dgm:spPr/>
      <dgm:t>
        <a:bodyPr/>
        <a:lstStyle/>
        <a:p>
          <a:endParaRPr lang="nl-NL"/>
        </a:p>
      </dgm:t>
    </dgm:pt>
    <dgm:pt modelId="{1CBE0B3F-9AD4-4EA8-9D43-02EFF93C8A17}" type="pres">
      <dgm:prSet presAssocID="{3F098B26-A544-41B2-9E33-C4C41AC0A1C2}" presName="outerComposite" presStyleCnt="0">
        <dgm:presLayoutVars>
          <dgm:chMax val="5"/>
          <dgm:dir/>
          <dgm:resizeHandles val="exact"/>
        </dgm:presLayoutVars>
      </dgm:prSet>
      <dgm:spPr/>
    </dgm:pt>
    <dgm:pt modelId="{A868EEC4-7AF2-4295-BD67-1A2B93242915}" type="pres">
      <dgm:prSet presAssocID="{3F098B26-A544-41B2-9E33-C4C41AC0A1C2}" presName="dummyMaxCanvas" presStyleCnt="0">
        <dgm:presLayoutVars/>
      </dgm:prSet>
      <dgm:spPr/>
    </dgm:pt>
    <dgm:pt modelId="{D8FB0E06-A912-4019-996F-689CCBFFFB47}" type="pres">
      <dgm:prSet presAssocID="{3F098B26-A544-41B2-9E33-C4C41AC0A1C2}" presName="FourNodes_1" presStyleLbl="node1" presStyleIdx="0" presStyleCnt="4">
        <dgm:presLayoutVars>
          <dgm:bulletEnabled val="1"/>
        </dgm:presLayoutVars>
      </dgm:prSet>
      <dgm:spPr/>
    </dgm:pt>
    <dgm:pt modelId="{78B263D3-B9BE-4BEB-96DB-6561EC2AADBF}" type="pres">
      <dgm:prSet presAssocID="{3F098B26-A544-41B2-9E33-C4C41AC0A1C2}" presName="FourNodes_2" presStyleLbl="node1" presStyleIdx="1" presStyleCnt="4">
        <dgm:presLayoutVars>
          <dgm:bulletEnabled val="1"/>
        </dgm:presLayoutVars>
      </dgm:prSet>
      <dgm:spPr/>
    </dgm:pt>
    <dgm:pt modelId="{696E0F77-A122-4C65-B335-6A536BC8A806}" type="pres">
      <dgm:prSet presAssocID="{3F098B26-A544-41B2-9E33-C4C41AC0A1C2}" presName="FourNodes_3" presStyleLbl="node1" presStyleIdx="2" presStyleCnt="4">
        <dgm:presLayoutVars>
          <dgm:bulletEnabled val="1"/>
        </dgm:presLayoutVars>
      </dgm:prSet>
      <dgm:spPr/>
    </dgm:pt>
    <dgm:pt modelId="{3A454897-2104-4C6E-B93D-F84C9F4AC65A}" type="pres">
      <dgm:prSet presAssocID="{3F098B26-A544-41B2-9E33-C4C41AC0A1C2}" presName="FourNodes_4" presStyleLbl="node1" presStyleIdx="3" presStyleCnt="4">
        <dgm:presLayoutVars>
          <dgm:bulletEnabled val="1"/>
        </dgm:presLayoutVars>
      </dgm:prSet>
      <dgm:spPr/>
    </dgm:pt>
    <dgm:pt modelId="{FA4F3CB5-CA11-49CE-A8E1-1BA43FD16190}" type="pres">
      <dgm:prSet presAssocID="{3F098B26-A544-41B2-9E33-C4C41AC0A1C2}" presName="FourConn_1-2" presStyleLbl="fgAccFollowNode1" presStyleIdx="0" presStyleCnt="3">
        <dgm:presLayoutVars>
          <dgm:bulletEnabled val="1"/>
        </dgm:presLayoutVars>
      </dgm:prSet>
      <dgm:spPr/>
    </dgm:pt>
    <dgm:pt modelId="{E038C71B-12E4-49A3-9232-AB96648EADB6}" type="pres">
      <dgm:prSet presAssocID="{3F098B26-A544-41B2-9E33-C4C41AC0A1C2}" presName="FourConn_2-3" presStyleLbl="fgAccFollowNode1" presStyleIdx="1" presStyleCnt="3">
        <dgm:presLayoutVars>
          <dgm:bulletEnabled val="1"/>
        </dgm:presLayoutVars>
      </dgm:prSet>
      <dgm:spPr/>
    </dgm:pt>
    <dgm:pt modelId="{8EF69DB4-E201-45B9-A3AF-2E971DAC3A74}" type="pres">
      <dgm:prSet presAssocID="{3F098B26-A544-41B2-9E33-C4C41AC0A1C2}" presName="FourConn_3-4" presStyleLbl="fgAccFollowNode1" presStyleIdx="2" presStyleCnt="3">
        <dgm:presLayoutVars>
          <dgm:bulletEnabled val="1"/>
        </dgm:presLayoutVars>
      </dgm:prSet>
      <dgm:spPr/>
    </dgm:pt>
    <dgm:pt modelId="{ADE28EEB-EF2F-4F83-87CF-BD4484EADC9A}" type="pres">
      <dgm:prSet presAssocID="{3F098B26-A544-41B2-9E33-C4C41AC0A1C2}" presName="FourNodes_1_text" presStyleLbl="node1" presStyleIdx="3" presStyleCnt="4">
        <dgm:presLayoutVars>
          <dgm:bulletEnabled val="1"/>
        </dgm:presLayoutVars>
      </dgm:prSet>
      <dgm:spPr/>
    </dgm:pt>
    <dgm:pt modelId="{A0424C75-BCA8-4BCA-837E-59553BE28BEF}" type="pres">
      <dgm:prSet presAssocID="{3F098B26-A544-41B2-9E33-C4C41AC0A1C2}" presName="FourNodes_2_text" presStyleLbl="node1" presStyleIdx="3" presStyleCnt="4">
        <dgm:presLayoutVars>
          <dgm:bulletEnabled val="1"/>
        </dgm:presLayoutVars>
      </dgm:prSet>
      <dgm:spPr/>
    </dgm:pt>
    <dgm:pt modelId="{1DA48C75-C633-4DEF-9E7D-BEBACBA80061}" type="pres">
      <dgm:prSet presAssocID="{3F098B26-A544-41B2-9E33-C4C41AC0A1C2}" presName="FourNodes_3_text" presStyleLbl="node1" presStyleIdx="3" presStyleCnt="4">
        <dgm:presLayoutVars>
          <dgm:bulletEnabled val="1"/>
        </dgm:presLayoutVars>
      </dgm:prSet>
      <dgm:spPr/>
    </dgm:pt>
    <dgm:pt modelId="{502FF539-CDBC-4FBE-B120-1F6041FA5302}" type="pres">
      <dgm:prSet presAssocID="{3F098B26-A544-41B2-9E33-C4C41AC0A1C2}" presName="FourNodes_4_text" presStyleLbl="node1" presStyleIdx="3" presStyleCnt="4">
        <dgm:presLayoutVars>
          <dgm:bulletEnabled val="1"/>
        </dgm:presLayoutVars>
      </dgm:prSet>
      <dgm:spPr/>
    </dgm:pt>
  </dgm:ptLst>
  <dgm:cxnLst>
    <dgm:cxn modelId="{83F9525E-9A9E-4888-B4BE-64A74D07C805}" type="presOf" srcId="{506303AB-76D8-4FDE-9F6C-2F6CDC4AA029}" destId="{FA4F3CB5-CA11-49CE-A8E1-1BA43FD16190}" srcOrd="0" destOrd="0" presId="urn:microsoft.com/office/officeart/2005/8/layout/vProcess5"/>
    <dgm:cxn modelId="{FB822E45-B776-4347-AEFC-E74CBB7107C6}" type="presOf" srcId="{8544AE08-CE81-4AAB-B5DB-EFE17D134A9C}" destId="{696E0F77-A122-4C65-B335-6A536BC8A806}" srcOrd="0" destOrd="0" presId="urn:microsoft.com/office/officeart/2005/8/layout/vProcess5"/>
    <dgm:cxn modelId="{F23A8D4B-C213-4D76-A4F5-731A6620EBEE}" type="presOf" srcId="{3F098B26-A544-41B2-9E33-C4C41AC0A1C2}" destId="{1CBE0B3F-9AD4-4EA8-9D43-02EFF93C8A17}" srcOrd="0" destOrd="0" presId="urn:microsoft.com/office/officeart/2005/8/layout/vProcess5"/>
    <dgm:cxn modelId="{90D62A4C-041D-4925-8A25-55D1BBE23A99}" type="presOf" srcId="{8544AE08-CE81-4AAB-B5DB-EFE17D134A9C}" destId="{1DA48C75-C633-4DEF-9E7D-BEBACBA80061}" srcOrd="1" destOrd="0" presId="urn:microsoft.com/office/officeart/2005/8/layout/vProcess5"/>
    <dgm:cxn modelId="{A9E2AD4C-A38A-4082-82F9-276D5FCC30EE}" type="presOf" srcId="{2DCC42AC-0A40-4EAC-8545-3624B5962455}" destId="{502FF539-CDBC-4FBE-B120-1F6041FA5302}" srcOrd="1" destOrd="0" presId="urn:microsoft.com/office/officeart/2005/8/layout/vProcess5"/>
    <dgm:cxn modelId="{9307FC74-E43E-42FB-A6A8-BF8E6CC628A1}" type="presOf" srcId="{94BA9B46-3E17-453A-8BF3-049D91D004B1}" destId="{A0424C75-BCA8-4BCA-837E-59553BE28BEF}" srcOrd="1" destOrd="0" presId="urn:microsoft.com/office/officeart/2005/8/layout/vProcess5"/>
    <dgm:cxn modelId="{C478047F-DB16-4841-B70D-F1E3301C53E0}" srcId="{3F098B26-A544-41B2-9E33-C4C41AC0A1C2}" destId="{94BA9B46-3E17-453A-8BF3-049D91D004B1}" srcOrd="1" destOrd="0" parTransId="{0784C982-CF61-4A60-BDB6-259291711A58}" sibTransId="{D7A5E63F-722E-4D2E-882C-5C88D08AC0DB}"/>
    <dgm:cxn modelId="{EAE39D8A-23E9-49DF-8F68-8BA8E410E376}" srcId="{3F098B26-A544-41B2-9E33-C4C41AC0A1C2}" destId="{9DA15539-D984-4529-BE15-77D5C0348529}" srcOrd="0" destOrd="0" parTransId="{415EF62D-2B44-4F37-917F-7E74ABEF959B}" sibTransId="{506303AB-76D8-4FDE-9F6C-2F6CDC4AA029}"/>
    <dgm:cxn modelId="{95C8AC93-E474-45AB-8218-CACAA49BFF47}" type="presOf" srcId="{9DA15539-D984-4529-BE15-77D5C0348529}" destId="{ADE28EEB-EF2F-4F83-87CF-BD4484EADC9A}" srcOrd="1" destOrd="0" presId="urn:microsoft.com/office/officeart/2005/8/layout/vProcess5"/>
    <dgm:cxn modelId="{97799096-7059-4B84-94C6-94EAB62697F9}" type="presOf" srcId="{94BA9B46-3E17-453A-8BF3-049D91D004B1}" destId="{78B263D3-B9BE-4BEB-96DB-6561EC2AADBF}" srcOrd="0" destOrd="0" presId="urn:microsoft.com/office/officeart/2005/8/layout/vProcess5"/>
    <dgm:cxn modelId="{C7EB5CB0-616E-479E-A859-D572C95FF44F}" srcId="{3F098B26-A544-41B2-9E33-C4C41AC0A1C2}" destId="{8544AE08-CE81-4AAB-B5DB-EFE17D134A9C}" srcOrd="2" destOrd="0" parTransId="{83EF24CF-3923-49BA-A59F-1F994F9074FF}" sibTransId="{921F08CF-47E7-4F81-8F6C-DDE01C628ACC}"/>
    <dgm:cxn modelId="{A63041BB-8A52-4E52-9083-9EAD82CCD3B9}" type="presOf" srcId="{9DA15539-D984-4529-BE15-77D5C0348529}" destId="{D8FB0E06-A912-4019-996F-689CCBFFFB47}" srcOrd="0" destOrd="0" presId="urn:microsoft.com/office/officeart/2005/8/layout/vProcess5"/>
    <dgm:cxn modelId="{020CF7C0-F489-45EA-B5E5-4B769CF33525}" srcId="{3F098B26-A544-41B2-9E33-C4C41AC0A1C2}" destId="{2DCC42AC-0A40-4EAC-8545-3624B5962455}" srcOrd="3" destOrd="0" parTransId="{43787324-CDCF-43CC-9FB2-4FB8518FDD5B}" sibTransId="{822E4A1F-8C0B-4C6B-9153-3AEEDF215385}"/>
    <dgm:cxn modelId="{634B1BF6-9675-462B-8102-8B81ED8DE8A2}" type="presOf" srcId="{D7A5E63F-722E-4D2E-882C-5C88D08AC0DB}" destId="{E038C71B-12E4-49A3-9232-AB96648EADB6}" srcOrd="0" destOrd="0" presId="urn:microsoft.com/office/officeart/2005/8/layout/vProcess5"/>
    <dgm:cxn modelId="{644ABEF8-3F60-434C-BB95-5CB1ADEDE2AA}" type="presOf" srcId="{921F08CF-47E7-4F81-8F6C-DDE01C628ACC}" destId="{8EF69DB4-E201-45B9-A3AF-2E971DAC3A74}" srcOrd="0" destOrd="0" presId="urn:microsoft.com/office/officeart/2005/8/layout/vProcess5"/>
    <dgm:cxn modelId="{782622FA-95D3-4C70-B573-CCAD6B1F2605}" type="presOf" srcId="{2DCC42AC-0A40-4EAC-8545-3624B5962455}" destId="{3A454897-2104-4C6E-B93D-F84C9F4AC65A}" srcOrd="0" destOrd="0" presId="urn:microsoft.com/office/officeart/2005/8/layout/vProcess5"/>
    <dgm:cxn modelId="{90A29C17-94C4-4F43-B418-820A6A2998EC}" type="presParOf" srcId="{1CBE0B3F-9AD4-4EA8-9D43-02EFF93C8A17}" destId="{A868EEC4-7AF2-4295-BD67-1A2B93242915}" srcOrd="0" destOrd="0" presId="urn:microsoft.com/office/officeart/2005/8/layout/vProcess5"/>
    <dgm:cxn modelId="{8E8A2153-F2F8-4D0B-952E-3CB98CE10DA7}" type="presParOf" srcId="{1CBE0B3F-9AD4-4EA8-9D43-02EFF93C8A17}" destId="{D8FB0E06-A912-4019-996F-689CCBFFFB47}" srcOrd="1" destOrd="0" presId="urn:microsoft.com/office/officeart/2005/8/layout/vProcess5"/>
    <dgm:cxn modelId="{E111267C-F560-4315-AC90-E2E290B7994E}" type="presParOf" srcId="{1CBE0B3F-9AD4-4EA8-9D43-02EFF93C8A17}" destId="{78B263D3-B9BE-4BEB-96DB-6561EC2AADBF}" srcOrd="2" destOrd="0" presId="urn:microsoft.com/office/officeart/2005/8/layout/vProcess5"/>
    <dgm:cxn modelId="{2F55C84E-E01F-44C5-8EA7-7066CC21F6A3}" type="presParOf" srcId="{1CBE0B3F-9AD4-4EA8-9D43-02EFF93C8A17}" destId="{696E0F77-A122-4C65-B335-6A536BC8A806}" srcOrd="3" destOrd="0" presId="urn:microsoft.com/office/officeart/2005/8/layout/vProcess5"/>
    <dgm:cxn modelId="{EBD92A0D-9ADD-40E6-8387-4DB45BB15040}" type="presParOf" srcId="{1CBE0B3F-9AD4-4EA8-9D43-02EFF93C8A17}" destId="{3A454897-2104-4C6E-B93D-F84C9F4AC65A}" srcOrd="4" destOrd="0" presId="urn:microsoft.com/office/officeart/2005/8/layout/vProcess5"/>
    <dgm:cxn modelId="{8E7F86A4-AA1B-40DB-B902-5C94EAFD954A}" type="presParOf" srcId="{1CBE0B3F-9AD4-4EA8-9D43-02EFF93C8A17}" destId="{FA4F3CB5-CA11-49CE-A8E1-1BA43FD16190}" srcOrd="5" destOrd="0" presId="urn:microsoft.com/office/officeart/2005/8/layout/vProcess5"/>
    <dgm:cxn modelId="{D66092EC-2D18-4306-8732-257E97361941}" type="presParOf" srcId="{1CBE0B3F-9AD4-4EA8-9D43-02EFF93C8A17}" destId="{E038C71B-12E4-49A3-9232-AB96648EADB6}" srcOrd="6" destOrd="0" presId="urn:microsoft.com/office/officeart/2005/8/layout/vProcess5"/>
    <dgm:cxn modelId="{1173CFE8-6C53-4DBF-BD4E-8B28B44287C7}" type="presParOf" srcId="{1CBE0B3F-9AD4-4EA8-9D43-02EFF93C8A17}" destId="{8EF69DB4-E201-45B9-A3AF-2E971DAC3A74}" srcOrd="7" destOrd="0" presId="urn:microsoft.com/office/officeart/2005/8/layout/vProcess5"/>
    <dgm:cxn modelId="{C8764306-FD31-4B8B-8F6F-891281D00F28}" type="presParOf" srcId="{1CBE0B3F-9AD4-4EA8-9D43-02EFF93C8A17}" destId="{ADE28EEB-EF2F-4F83-87CF-BD4484EADC9A}" srcOrd="8" destOrd="0" presId="urn:microsoft.com/office/officeart/2005/8/layout/vProcess5"/>
    <dgm:cxn modelId="{92C0487D-2385-48E3-BC55-DD0BFF8516F7}" type="presParOf" srcId="{1CBE0B3F-9AD4-4EA8-9D43-02EFF93C8A17}" destId="{A0424C75-BCA8-4BCA-837E-59553BE28BEF}" srcOrd="9" destOrd="0" presId="urn:microsoft.com/office/officeart/2005/8/layout/vProcess5"/>
    <dgm:cxn modelId="{24F6A3C6-6603-4A3D-9F53-788D83893CFA}" type="presParOf" srcId="{1CBE0B3F-9AD4-4EA8-9D43-02EFF93C8A17}" destId="{1DA48C75-C633-4DEF-9E7D-BEBACBA80061}" srcOrd="10" destOrd="0" presId="urn:microsoft.com/office/officeart/2005/8/layout/vProcess5"/>
    <dgm:cxn modelId="{A50758D0-A629-49CA-9A52-5391CFB9A4F5}" type="presParOf" srcId="{1CBE0B3F-9AD4-4EA8-9D43-02EFF93C8A17}" destId="{502FF539-CDBC-4FBE-B120-1F6041FA530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B0E06-A912-4019-996F-689CCBFFFB47}">
      <dsp:nvSpPr>
        <dsp:cNvPr id="0" name=""/>
        <dsp:cNvSpPr/>
      </dsp:nvSpPr>
      <dsp:spPr>
        <a:xfrm>
          <a:off x="0" y="0"/>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t>1. Inzichtelijk maken van gegevens (kosten en kwaliteit)</a:t>
          </a:r>
        </a:p>
      </dsp:txBody>
      <dsp:txXfrm>
        <a:off x="28038" y="28038"/>
        <a:ext cx="7298593" cy="901218"/>
      </dsp:txXfrm>
    </dsp:sp>
    <dsp:sp modelId="{78B263D3-B9BE-4BEB-96DB-6561EC2AADBF}">
      <dsp:nvSpPr>
        <dsp:cNvPr id="0" name=""/>
        <dsp:cNvSpPr/>
      </dsp:nvSpPr>
      <dsp:spPr>
        <a:xfrm>
          <a:off x="704545" y="1131347"/>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t>2. Vergelijken met andere organisaties</a:t>
          </a:r>
        </a:p>
      </dsp:txBody>
      <dsp:txXfrm>
        <a:off x="732583" y="1159385"/>
        <a:ext cx="7029617" cy="901218"/>
      </dsp:txXfrm>
    </dsp:sp>
    <dsp:sp modelId="{696E0F77-A122-4C65-B335-6A536BC8A806}">
      <dsp:nvSpPr>
        <dsp:cNvPr id="0" name=""/>
        <dsp:cNvSpPr/>
      </dsp:nvSpPr>
      <dsp:spPr>
        <a:xfrm>
          <a:off x="1398574" y="2262695"/>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t>3. Gesprek aangaan met andere organisaties</a:t>
          </a:r>
        </a:p>
      </dsp:txBody>
      <dsp:txXfrm>
        <a:off x="1426612" y="2290733"/>
        <a:ext cx="7040133" cy="901218"/>
      </dsp:txXfrm>
    </dsp:sp>
    <dsp:sp modelId="{3A454897-2104-4C6E-B93D-F84C9F4AC65A}">
      <dsp:nvSpPr>
        <dsp:cNvPr id="0" name=""/>
        <dsp:cNvSpPr/>
      </dsp:nvSpPr>
      <dsp:spPr>
        <a:xfrm>
          <a:off x="2103119" y="3394043"/>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t>4. Lessen trekken en eventueel maatregelen nemen</a:t>
          </a:r>
        </a:p>
      </dsp:txBody>
      <dsp:txXfrm>
        <a:off x="2131157" y="3422081"/>
        <a:ext cx="7029617" cy="901218"/>
      </dsp:txXfrm>
    </dsp:sp>
    <dsp:sp modelId="{FA4F3CB5-CA11-49CE-A8E1-1BA43FD16190}">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7930242" y="733200"/>
        <a:ext cx="342233" cy="468236"/>
      </dsp:txXfrm>
    </dsp:sp>
    <dsp:sp modelId="{E038C71B-12E4-49A3-9232-AB96648EADB6}">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8634787" y="1864548"/>
        <a:ext cx="342233" cy="468236"/>
      </dsp:txXfrm>
    </dsp:sp>
    <dsp:sp modelId="{8EF69DB4-E201-45B9-A3AF-2E971DAC3A74}">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9328817"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04E09F-4A16-4836-9833-A80C9A28D700}" type="datetimeFigureOut">
              <a:rPr lang="nl-NL" smtClean="0"/>
              <a:t>1-4-2025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B4303D7-C4C4-4D7E-AFD3-0CC7F86B745E}" type="slidenum">
              <a:rPr lang="nl-NL" smtClean="0"/>
              <a:t>‹nr.›</a:t>
            </a:fld>
            <a:endParaRPr lang="nl-NL"/>
          </a:p>
        </p:txBody>
      </p:sp>
    </p:spTree>
    <p:extLst>
      <p:ext uri="{BB962C8B-B14F-4D97-AF65-F5344CB8AC3E}">
        <p14:creationId xmlns:p14="http://schemas.microsoft.com/office/powerpoint/2010/main" val="291946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a:t>
            </a:fld>
            <a:endParaRPr lang="nl-NL"/>
          </a:p>
        </p:txBody>
      </p:sp>
    </p:spTree>
    <p:extLst>
      <p:ext uri="{BB962C8B-B14F-4D97-AF65-F5344CB8AC3E}">
        <p14:creationId xmlns:p14="http://schemas.microsoft.com/office/powerpoint/2010/main" val="1350743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11</a:t>
            </a:fld>
            <a:endParaRPr lang="nl-NL"/>
          </a:p>
        </p:txBody>
      </p:sp>
    </p:spTree>
    <p:extLst>
      <p:ext uri="{BB962C8B-B14F-4D97-AF65-F5344CB8AC3E}">
        <p14:creationId xmlns:p14="http://schemas.microsoft.com/office/powerpoint/2010/main" val="226867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12</a:t>
            </a:fld>
            <a:endParaRPr lang="nl-NL"/>
          </a:p>
        </p:txBody>
      </p:sp>
    </p:spTree>
    <p:extLst>
      <p:ext uri="{BB962C8B-B14F-4D97-AF65-F5344CB8AC3E}">
        <p14:creationId xmlns:p14="http://schemas.microsoft.com/office/powerpoint/2010/main" val="313221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13</a:t>
            </a:fld>
            <a:endParaRPr lang="nl-NL"/>
          </a:p>
        </p:txBody>
      </p:sp>
    </p:spTree>
    <p:extLst>
      <p:ext uri="{BB962C8B-B14F-4D97-AF65-F5344CB8AC3E}">
        <p14:creationId xmlns:p14="http://schemas.microsoft.com/office/powerpoint/2010/main" val="615971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14</a:t>
            </a:fld>
            <a:endParaRPr lang="nl-NL"/>
          </a:p>
        </p:txBody>
      </p:sp>
    </p:spTree>
    <p:extLst>
      <p:ext uri="{BB962C8B-B14F-4D97-AF65-F5344CB8AC3E}">
        <p14:creationId xmlns:p14="http://schemas.microsoft.com/office/powerpoint/2010/main" val="346495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15</a:t>
            </a:fld>
            <a:endParaRPr lang="nl-NL"/>
          </a:p>
        </p:txBody>
      </p:sp>
    </p:spTree>
    <p:extLst>
      <p:ext uri="{BB962C8B-B14F-4D97-AF65-F5344CB8AC3E}">
        <p14:creationId xmlns:p14="http://schemas.microsoft.com/office/powerpoint/2010/main" val="2378542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16</a:t>
            </a:fld>
            <a:endParaRPr lang="nl-NL"/>
          </a:p>
        </p:txBody>
      </p:sp>
    </p:spTree>
    <p:extLst>
      <p:ext uri="{BB962C8B-B14F-4D97-AF65-F5344CB8AC3E}">
        <p14:creationId xmlns:p14="http://schemas.microsoft.com/office/powerpoint/2010/main" val="399178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17</a:t>
            </a:fld>
            <a:endParaRPr lang="nl-NL"/>
          </a:p>
        </p:txBody>
      </p:sp>
    </p:spTree>
    <p:extLst>
      <p:ext uri="{BB962C8B-B14F-4D97-AF65-F5344CB8AC3E}">
        <p14:creationId xmlns:p14="http://schemas.microsoft.com/office/powerpoint/2010/main" val="294520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18</a:t>
            </a:fld>
            <a:endParaRPr lang="nl-NL"/>
          </a:p>
        </p:txBody>
      </p:sp>
    </p:spTree>
    <p:extLst>
      <p:ext uri="{BB962C8B-B14F-4D97-AF65-F5344CB8AC3E}">
        <p14:creationId xmlns:p14="http://schemas.microsoft.com/office/powerpoint/2010/main" val="311511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19</a:t>
            </a:fld>
            <a:endParaRPr lang="nl-NL"/>
          </a:p>
        </p:txBody>
      </p:sp>
    </p:spTree>
    <p:extLst>
      <p:ext uri="{BB962C8B-B14F-4D97-AF65-F5344CB8AC3E}">
        <p14:creationId xmlns:p14="http://schemas.microsoft.com/office/powerpoint/2010/main" val="297842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20</a:t>
            </a:fld>
            <a:endParaRPr lang="nl-NL"/>
          </a:p>
        </p:txBody>
      </p:sp>
    </p:spTree>
    <p:extLst>
      <p:ext uri="{BB962C8B-B14F-4D97-AF65-F5344CB8AC3E}">
        <p14:creationId xmlns:p14="http://schemas.microsoft.com/office/powerpoint/2010/main" val="146535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a:t>
            </a:fld>
            <a:endParaRPr lang="nl-NL"/>
          </a:p>
        </p:txBody>
      </p:sp>
    </p:spTree>
    <p:extLst>
      <p:ext uri="{BB962C8B-B14F-4D97-AF65-F5344CB8AC3E}">
        <p14:creationId xmlns:p14="http://schemas.microsoft.com/office/powerpoint/2010/main" val="1524234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21</a:t>
            </a:fld>
            <a:endParaRPr lang="nl-NL"/>
          </a:p>
        </p:txBody>
      </p:sp>
    </p:spTree>
    <p:extLst>
      <p:ext uri="{BB962C8B-B14F-4D97-AF65-F5344CB8AC3E}">
        <p14:creationId xmlns:p14="http://schemas.microsoft.com/office/powerpoint/2010/main" val="1293379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22</a:t>
            </a:fld>
            <a:endParaRPr lang="nl-NL"/>
          </a:p>
        </p:txBody>
      </p:sp>
    </p:spTree>
    <p:extLst>
      <p:ext uri="{BB962C8B-B14F-4D97-AF65-F5344CB8AC3E}">
        <p14:creationId xmlns:p14="http://schemas.microsoft.com/office/powerpoint/2010/main" val="2749692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23</a:t>
            </a:fld>
            <a:endParaRPr lang="nl-NL"/>
          </a:p>
        </p:txBody>
      </p:sp>
    </p:spTree>
    <p:extLst>
      <p:ext uri="{BB962C8B-B14F-4D97-AF65-F5344CB8AC3E}">
        <p14:creationId xmlns:p14="http://schemas.microsoft.com/office/powerpoint/2010/main" val="1147436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24</a:t>
            </a:fld>
            <a:endParaRPr lang="nl-NL"/>
          </a:p>
        </p:txBody>
      </p:sp>
    </p:spTree>
    <p:extLst>
      <p:ext uri="{BB962C8B-B14F-4D97-AF65-F5344CB8AC3E}">
        <p14:creationId xmlns:p14="http://schemas.microsoft.com/office/powerpoint/2010/main" val="2577121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25</a:t>
            </a:fld>
            <a:endParaRPr lang="nl-NL"/>
          </a:p>
        </p:txBody>
      </p:sp>
    </p:spTree>
    <p:extLst>
      <p:ext uri="{BB962C8B-B14F-4D97-AF65-F5344CB8AC3E}">
        <p14:creationId xmlns:p14="http://schemas.microsoft.com/office/powerpoint/2010/main" val="3910008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26</a:t>
            </a:fld>
            <a:endParaRPr lang="nl-NL"/>
          </a:p>
        </p:txBody>
      </p:sp>
    </p:spTree>
    <p:extLst>
      <p:ext uri="{BB962C8B-B14F-4D97-AF65-F5344CB8AC3E}">
        <p14:creationId xmlns:p14="http://schemas.microsoft.com/office/powerpoint/2010/main" val="719062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27</a:t>
            </a:fld>
            <a:endParaRPr lang="nl-NL"/>
          </a:p>
        </p:txBody>
      </p:sp>
    </p:spTree>
    <p:extLst>
      <p:ext uri="{BB962C8B-B14F-4D97-AF65-F5344CB8AC3E}">
        <p14:creationId xmlns:p14="http://schemas.microsoft.com/office/powerpoint/2010/main" val="985652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28</a:t>
            </a:fld>
            <a:endParaRPr lang="nl-NL"/>
          </a:p>
        </p:txBody>
      </p:sp>
    </p:spTree>
    <p:extLst>
      <p:ext uri="{BB962C8B-B14F-4D97-AF65-F5344CB8AC3E}">
        <p14:creationId xmlns:p14="http://schemas.microsoft.com/office/powerpoint/2010/main" val="2819759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29</a:t>
            </a:fld>
            <a:endParaRPr lang="nl-NL"/>
          </a:p>
        </p:txBody>
      </p:sp>
    </p:spTree>
    <p:extLst>
      <p:ext uri="{BB962C8B-B14F-4D97-AF65-F5344CB8AC3E}">
        <p14:creationId xmlns:p14="http://schemas.microsoft.com/office/powerpoint/2010/main" val="3153222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30</a:t>
            </a:fld>
            <a:endParaRPr lang="nl-NL"/>
          </a:p>
        </p:txBody>
      </p:sp>
    </p:spTree>
    <p:extLst>
      <p:ext uri="{BB962C8B-B14F-4D97-AF65-F5344CB8AC3E}">
        <p14:creationId xmlns:p14="http://schemas.microsoft.com/office/powerpoint/2010/main" val="382102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a:t>
            </a:fld>
            <a:endParaRPr lang="nl-NL"/>
          </a:p>
        </p:txBody>
      </p:sp>
    </p:spTree>
    <p:extLst>
      <p:ext uri="{BB962C8B-B14F-4D97-AF65-F5344CB8AC3E}">
        <p14:creationId xmlns:p14="http://schemas.microsoft.com/office/powerpoint/2010/main" val="544862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31</a:t>
            </a:fld>
            <a:endParaRPr lang="nl-NL"/>
          </a:p>
        </p:txBody>
      </p:sp>
    </p:spTree>
    <p:extLst>
      <p:ext uri="{BB962C8B-B14F-4D97-AF65-F5344CB8AC3E}">
        <p14:creationId xmlns:p14="http://schemas.microsoft.com/office/powerpoint/2010/main" val="1269724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32</a:t>
            </a:fld>
            <a:endParaRPr lang="nl-NL"/>
          </a:p>
        </p:txBody>
      </p:sp>
    </p:spTree>
    <p:extLst>
      <p:ext uri="{BB962C8B-B14F-4D97-AF65-F5344CB8AC3E}">
        <p14:creationId xmlns:p14="http://schemas.microsoft.com/office/powerpoint/2010/main" val="2604123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33</a:t>
            </a:fld>
            <a:endParaRPr lang="nl-NL"/>
          </a:p>
        </p:txBody>
      </p:sp>
    </p:spTree>
    <p:extLst>
      <p:ext uri="{BB962C8B-B14F-4D97-AF65-F5344CB8AC3E}">
        <p14:creationId xmlns:p14="http://schemas.microsoft.com/office/powerpoint/2010/main" val="3425574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34</a:t>
            </a:fld>
            <a:endParaRPr lang="nl-NL"/>
          </a:p>
        </p:txBody>
      </p:sp>
    </p:spTree>
    <p:extLst>
      <p:ext uri="{BB962C8B-B14F-4D97-AF65-F5344CB8AC3E}">
        <p14:creationId xmlns:p14="http://schemas.microsoft.com/office/powerpoint/2010/main" val="3359186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35</a:t>
            </a:fld>
            <a:endParaRPr lang="nl-NL"/>
          </a:p>
        </p:txBody>
      </p:sp>
    </p:spTree>
    <p:extLst>
      <p:ext uri="{BB962C8B-B14F-4D97-AF65-F5344CB8AC3E}">
        <p14:creationId xmlns:p14="http://schemas.microsoft.com/office/powerpoint/2010/main" val="1829715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36</a:t>
            </a:fld>
            <a:endParaRPr lang="nl-NL"/>
          </a:p>
        </p:txBody>
      </p:sp>
    </p:spTree>
    <p:extLst>
      <p:ext uri="{BB962C8B-B14F-4D97-AF65-F5344CB8AC3E}">
        <p14:creationId xmlns:p14="http://schemas.microsoft.com/office/powerpoint/2010/main" val="155507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37</a:t>
            </a:fld>
            <a:endParaRPr lang="nl-NL"/>
          </a:p>
        </p:txBody>
      </p:sp>
    </p:spTree>
    <p:extLst>
      <p:ext uri="{BB962C8B-B14F-4D97-AF65-F5344CB8AC3E}">
        <p14:creationId xmlns:p14="http://schemas.microsoft.com/office/powerpoint/2010/main" val="420495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38</a:t>
            </a:fld>
            <a:endParaRPr lang="nl-NL"/>
          </a:p>
        </p:txBody>
      </p:sp>
    </p:spTree>
    <p:extLst>
      <p:ext uri="{BB962C8B-B14F-4D97-AF65-F5344CB8AC3E}">
        <p14:creationId xmlns:p14="http://schemas.microsoft.com/office/powerpoint/2010/main" val="3301047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39</a:t>
            </a:fld>
            <a:endParaRPr lang="nl-NL"/>
          </a:p>
        </p:txBody>
      </p:sp>
    </p:spTree>
    <p:extLst>
      <p:ext uri="{BB962C8B-B14F-4D97-AF65-F5344CB8AC3E}">
        <p14:creationId xmlns:p14="http://schemas.microsoft.com/office/powerpoint/2010/main" val="596416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40</a:t>
            </a:fld>
            <a:endParaRPr lang="nl-NL"/>
          </a:p>
        </p:txBody>
      </p:sp>
    </p:spTree>
    <p:extLst>
      <p:ext uri="{BB962C8B-B14F-4D97-AF65-F5344CB8AC3E}">
        <p14:creationId xmlns:p14="http://schemas.microsoft.com/office/powerpoint/2010/main" val="378073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5</a:t>
            </a:fld>
            <a:endParaRPr lang="nl-NL"/>
          </a:p>
        </p:txBody>
      </p:sp>
    </p:spTree>
    <p:extLst>
      <p:ext uri="{BB962C8B-B14F-4D97-AF65-F5344CB8AC3E}">
        <p14:creationId xmlns:p14="http://schemas.microsoft.com/office/powerpoint/2010/main" val="1625712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41</a:t>
            </a:fld>
            <a:endParaRPr lang="nl-NL"/>
          </a:p>
        </p:txBody>
      </p:sp>
    </p:spTree>
    <p:extLst>
      <p:ext uri="{BB962C8B-B14F-4D97-AF65-F5344CB8AC3E}">
        <p14:creationId xmlns:p14="http://schemas.microsoft.com/office/powerpoint/2010/main" val="4282038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42</a:t>
            </a:fld>
            <a:endParaRPr lang="nl-NL"/>
          </a:p>
        </p:txBody>
      </p:sp>
    </p:spTree>
    <p:extLst>
      <p:ext uri="{BB962C8B-B14F-4D97-AF65-F5344CB8AC3E}">
        <p14:creationId xmlns:p14="http://schemas.microsoft.com/office/powerpoint/2010/main" val="655629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43</a:t>
            </a:fld>
            <a:endParaRPr lang="nl-NL"/>
          </a:p>
        </p:txBody>
      </p:sp>
    </p:spTree>
    <p:extLst>
      <p:ext uri="{BB962C8B-B14F-4D97-AF65-F5344CB8AC3E}">
        <p14:creationId xmlns:p14="http://schemas.microsoft.com/office/powerpoint/2010/main" val="1261707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44</a:t>
            </a:fld>
            <a:endParaRPr lang="nl-NL"/>
          </a:p>
        </p:txBody>
      </p:sp>
    </p:spTree>
    <p:extLst>
      <p:ext uri="{BB962C8B-B14F-4D97-AF65-F5344CB8AC3E}">
        <p14:creationId xmlns:p14="http://schemas.microsoft.com/office/powerpoint/2010/main" val="2932888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45</a:t>
            </a:fld>
            <a:endParaRPr lang="nl-NL"/>
          </a:p>
        </p:txBody>
      </p:sp>
    </p:spTree>
    <p:extLst>
      <p:ext uri="{BB962C8B-B14F-4D97-AF65-F5344CB8AC3E}">
        <p14:creationId xmlns:p14="http://schemas.microsoft.com/office/powerpoint/2010/main" val="2381208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46</a:t>
            </a:fld>
            <a:endParaRPr lang="nl-NL"/>
          </a:p>
        </p:txBody>
      </p:sp>
    </p:spTree>
    <p:extLst>
      <p:ext uri="{BB962C8B-B14F-4D97-AF65-F5344CB8AC3E}">
        <p14:creationId xmlns:p14="http://schemas.microsoft.com/office/powerpoint/2010/main" val="3566320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47</a:t>
            </a:fld>
            <a:endParaRPr lang="nl-NL"/>
          </a:p>
        </p:txBody>
      </p:sp>
    </p:spTree>
    <p:extLst>
      <p:ext uri="{BB962C8B-B14F-4D97-AF65-F5344CB8AC3E}">
        <p14:creationId xmlns:p14="http://schemas.microsoft.com/office/powerpoint/2010/main" val="4202270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48</a:t>
            </a:fld>
            <a:endParaRPr lang="nl-NL"/>
          </a:p>
        </p:txBody>
      </p:sp>
    </p:spTree>
    <p:extLst>
      <p:ext uri="{BB962C8B-B14F-4D97-AF65-F5344CB8AC3E}">
        <p14:creationId xmlns:p14="http://schemas.microsoft.com/office/powerpoint/2010/main" val="1220469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49</a:t>
            </a:fld>
            <a:endParaRPr lang="nl-NL"/>
          </a:p>
        </p:txBody>
      </p:sp>
    </p:spTree>
    <p:extLst>
      <p:ext uri="{BB962C8B-B14F-4D97-AF65-F5344CB8AC3E}">
        <p14:creationId xmlns:p14="http://schemas.microsoft.com/office/powerpoint/2010/main" val="29029475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50</a:t>
            </a:fld>
            <a:endParaRPr lang="nl-NL"/>
          </a:p>
        </p:txBody>
      </p:sp>
    </p:spTree>
    <p:extLst>
      <p:ext uri="{BB962C8B-B14F-4D97-AF65-F5344CB8AC3E}">
        <p14:creationId xmlns:p14="http://schemas.microsoft.com/office/powerpoint/2010/main" val="7899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6</a:t>
            </a:fld>
            <a:endParaRPr lang="nl-NL"/>
          </a:p>
        </p:txBody>
      </p:sp>
    </p:spTree>
    <p:extLst>
      <p:ext uri="{BB962C8B-B14F-4D97-AF65-F5344CB8AC3E}">
        <p14:creationId xmlns:p14="http://schemas.microsoft.com/office/powerpoint/2010/main" val="2855483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51</a:t>
            </a:fld>
            <a:endParaRPr lang="nl-NL"/>
          </a:p>
        </p:txBody>
      </p:sp>
    </p:spTree>
    <p:extLst>
      <p:ext uri="{BB962C8B-B14F-4D97-AF65-F5344CB8AC3E}">
        <p14:creationId xmlns:p14="http://schemas.microsoft.com/office/powerpoint/2010/main" val="545807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52</a:t>
            </a:fld>
            <a:endParaRPr lang="nl-NL"/>
          </a:p>
        </p:txBody>
      </p:sp>
    </p:spTree>
    <p:extLst>
      <p:ext uri="{BB962C8B-B14F-4D97-AF65-F5344CB8AC3E}">
        <p14:creationId xmlns:p14="http://schemas.microsoft.com/office/powerpoint/2010/main" val="22530214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53</a:t>
            </a:fld>
            <a:endParaRPr lang="nl-NL"/>
          </a:p>
        </p:txBody>
      </p:sp>
    </p:spTree>
    <p:extLst>
      <p:ext uri="{BB962C8B-B14F-4D97-AF65-F5344CB8AC3E}">
        <p14:creationId xmlns:p14="http://schemas.microsoft.com/office/powerpoint/2010/main" val="230388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54</a:t>
            </a:fld>
            <a:endParaRPr lang="nl-NL"/>
          </a:p>
        </p:txBody>
      </p:sp>
    </p:spTree>
    <p:extLst>
      <p:ext uri="{BB962C8B-B14F-4D97-AF65-F5344CB8AC3E}">
        <p14:creationId xmlns:p14="http://schemas.microsoft.com/office/powerpoint/2010/main" val="371462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7</a:t>
            </a:fld>
            <a:endParaRPr lang="nl-NL"/>
          </a:p>
        </p:txBody>
      </p:sp>
    </p:spTree>
    <p:extLst>
      <p:ext uri="{BB962C8B-B14F-4D97-AF65-F5344CB8AC3E}">
        <p14:creationId xmlns:p14="http://schemas.microsoft.com/office/powerpoint/2010/main" val="55205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8</a:t>
            </a:fld>
            <a:endParaRPr lang="nl-NL"/>
          </a:p>
        </p:txBody>
      </p:sp>
    </p:spTree>
    <p:extLst>
      <p:ext uri="{BB962C8B-B14F-4D97-AF65-F5344CB8AC3E}">
        <p14:creationId xmlns:p14="http://schemas.microsoft.com/office/powerpoint/2010/main" val="199892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9</a:t>
            </a:fld>
            <a:endParaRPr lang="nl-NL"/>
          </a:p>
        </p:txBody>
      </p:sp>
    </p:spTree>
    <p:extLst>
      <p:ext uri="{BB962C8B-B14F-4D97-AF65-F5344CB8AC3E}">
        <p14:creationId xmlns:p14="http://schemas.microsoft.com/office/powerpoint/2010/main" val="134576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10</a:t>
            </a:fld>
            <a:endParaRPr lang="nl-NL"/>
          </a:p>
        </p:txBody>
      </p:sp>
    </p:spTree>
    <p:extLst>
      <p:ext uri="{BB962C8B-B14F-4D97-AF65-F5344CB8AC3E}">
        <p14:creationId xmlns:p14="http://schemas.microsoft.com/office/powerpoint/2010/main" val="267407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99F89-7DD6-4555-9030-85398DB430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121DEF9-6092-403D-93FA-7531AF8C1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A6C5604-30AF-4FAC-BE9D-5DDEA7BDACCC}"/>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88249FF8-644E-48CC-869F-9E1DAD3516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DEF8C8-FC2C-451A-B09F-C6FC84E90741}"/>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85389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E308C-74FC-47E7-8C33-74E257A27A7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100F3AD-79A1-499E-95CB-FC00C056D5A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04724FC-7147-4346-A44D-497678573A9C}"/>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92114BBE-B79B-4342-9C4A-7AD9DBAA2F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30FFBE-529F-4AF0-A5C1-1569C8EEFC7B}"/>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205657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85679A0-DB8F-4030-A815-BAF45CE7DA8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779C64D-2500-47B4-B0FB-7045832DACB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418243-9751-4DE5-9012-3C5DD04B33B5}"/>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46322C48-264C-497D-8C75-1603D08FF8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5C3C1D-CB04-447F-943A-7A7AA0593557}"/>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325779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CA2B0E-8B53-415B-A2EC-B153BCCC11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45D4EC2-743C-42FC-ABDA-391D5392058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D7D988-ADE2-40C9-AB52-59B09028F597}"/>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DE310EBF-2B73-4BFD-91B3-34DB005EE48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59A8CF-05C8-4053-B738-DBAF960DC7AF}"/>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242650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27D19-CEB5-4BDC-80EC-3EDE1C663D9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6566D3B-7385-4DAC-93E1-9B701A6A1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E812362-7145-4BF3-B734-55A8035EA783}"/>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941554F7-0E13-4941-B367-DBD6803D97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65525E-8A6B-4F56-AAD7-E7536B42C14D}"/>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396717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0505D-284E-4A12-872D-60BA0FF9D19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5D55AA-4E5E-48B1-9106-CBBC1FAB0EB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B162801-4D37-42AC-BA3C-BC7B49C90FD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37C17AA-51B3-43C7-9B5D-56DEE474CE95}"/>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6" name="Tijdelijke aanduiding voor voettekst 5">
            <a:extLst>
              <a:ext uri="{FF2B5EF4-FFF2-40B4-BE49-F238E27FC236}">
                <a16:creationId xmlns:a16="http://schemas.microsoft.com/office/drawing/2014/main" id="{7443AD9A-559B-4DD1-A6AF-36E03D8EB7C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617CE32-5852-455D-A0F6-BFF78CB2368C}"/>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424584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FC4C5-F9CF-487D-B40A-C8226E582EA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8A93ACD-B650-45D6-A34A-B7D66FFDE2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6AE46D5-3186-41EA-AE7D-3833D5D714E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278F539-AC1B-4F23-A3B3-1CB2FC71F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022AB03-EEA5-456A-AFFE-090185AA98B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B824D27-1929-40EF-B58A-DB6C122178B0}"/>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8" name="Tijdelijke aanduiding voor voettekst 7">
            <a:extLst>
              <a:ext uri="{FF2B5EF4-FFF2-40B4-BE49-F238E27FC236}">
                <a16:creationId xmlns:a16="http://schemas.microsoft.com/office/drawing/2014/main" id="{3607E88C-84C2-484E-A3E7-DCCEF742687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427CF5F-8D2F-41B0-A6C8-90AACB92E68E}"/>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128493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9F03B-4D1F-4622-AF4B-0D96F4DC54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64C950B-D8BA-421A-8AF0-6473E9E8D370}"/>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4" name="Tijdelijke aanduiding voor voettekst 3">
            <a:extLst>
              <a:ext uri="{FF2B5EF4-FFF2-40B4-BE49-F238E27FC236}">
                <a16:creationId xmlns:a16="http://schemas.microsoft.com/office/drawing/2014/main" id="{1410FA6D-F2AE-4CE0-8610-00644942A1B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DD0CAF5-EC1F-4DA2-96AF-86266C52CA9A}"/>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208339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0623D5D-BF36-4866-88EC-BDC05A3920BF}"/>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3" name="Tijdelijke aanduiding voor voettekst 2">
            <a:extLst>
              <a:ext uri="{FF2B5EF4-FFF2-40B4-BE49-F238E27FC236}">
                <a16:creationId xmlns:a16="http://schemas.microsoft.com/office/drawing/2014/main" id="{13455CC3-AD4D-42F8-A395-51E2521EC15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E60469E-F7A7-4E0F-BFD0-478CE6FF092C}"/>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160177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7F67C-979A-4173-8A1B-0741ABD5C7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5827B05-A825-438E-BDC6-3DB71FF888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CC42591-3D44-4D62-AF0E-DCD7B7C2C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E430FB-811D-4929-BC91-C4C9F381FCF7}"/>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6" name="Tijdelijke aanduiding voor voettekst 5">
            <a:extLst>
              <a:ext uri="{FF2B5EF4-FFF2-40B4-BE49-F238E27FC236}">
                <a16:creationId xmlns:a16="http://schemas.microsoft.com/office/drawing/2014/main" id="{63E0EB3B-BB8E-4F88-AA11-1AA1BFE627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128F2CE-5A0A-4388-98C1-6BF10C4D4A48}"/>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186036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32422-0516-44A2-99A8-4C8966D19A2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C54922-17F6-4205-8E19-4E4751B2B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80C4FAA-A9EA-4C5C-ADCC-2BBC9D371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B229E3A-5C78-4A98-BA37-0B346D91119D}"/>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6" name="Tijdelijke aanduiding voor voettekst 5">
            <a:extLst>
              <a:ext uri="{FF2B5EF4-FFF2-40B4-BE49-F238E27FC236}">
                <a16:creationId xmlns:a16="http://schemas.microsoft.com/office/drawing/2014/main" id="{1C90955E-B18A-4199-B56C-564F2D60AE0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60B865-BA92-4877-8E04-51B634AEF897}"/>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349047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E9F9F0B-2A0A-407C-907A-831B63DCAE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AB7FE91-4FCA-4A79-8A1A-D06712FE1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38AE42-E463-4FDA-B926-62B3C8EABF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8875E-A90A-4BBA-BF84-B4EF12A0EB20}"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80D07538-DA89-47E9-B955-B6B84A73A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FEC5AD1-73E7-4FD6-83F6-FD7788A77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E987C-FA07-4FD9-A6CE-CF052C7B07D6}" type="slidenum">
              <a:rPr lang="nl-NL" smtClean="0"/>
              <a:t>‹nr.›</a:t>
            </a:fld>
            <a:endParaRPr lang="nl-NL"/>
          </a:p>
        </p:txBody>
      </p:sp>
    </p:spTree>
    <p:extLst>
      <p:ext uri="{BB962C8B-B14F-4D97-AF65-F5344CB8AC3E}">
        <p14:creationId xmlns:p14="http://schemas.microsoft.com/office/powerpoint/2010/main" val="280306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r.kathmann@waarderingskamer.nl" TargetMode="External"/><Relationship Id="rId7"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waarderingskamer.nl/hulpmiddelen-gemeenten/vakbekwaamheid/vakbekwaamheid/" TargetMode="External"/><Relationship Id="rId5" Type="http://schemas.openxmlformats.org/officeDocument/2006/relationships/hyperlink" Target="mailto:d.haak@waarderingskamer.nl" TargetMode="External"/><Relationship Id="rId4" Type="http://schemas.openxmlformats.org/officeDocument/2006/relationships/hyperlink" Target="mailto:m.kuijper@waarderingskamer.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D908CC9-BD29-4E7D-8622-E27917170C74}"/>
              </a:ext>
            </a:extLst>
          </p:cNvPr>
          <p:cNvPicPr>
            <a:picLocks noChangeAspect="1"/>
          </p:cNvPicPr>
          <p:nvPr/>
        </p:nvPicPr>
        <p:blipFill>
          <a:blip r:embed="rId3"/>
          <a:stretch>
            <a:fillRect/>
          </a:stretch>
        </p:blipFill>
        <p:spPr>
          <a:xfrm>
            <a:off x="375525" y="211232"/>
            <a:ext cx="11440950" cy="6435535"/>
          </a:xfrm>
          <a:prstGeom prst="rect">
            <a:avLst/>
          </a:prstGeom>
        </p:spPr>
      </p:pic>
    </p:spTree>
    <p:extLst>
      <p:ext uri="{BB962C8B-B14F-4D97-AF65-F5344CB8AC3E}">
        <p14:creationId xmlns:p14="http://schemas.microsoft.com/office/powerpoint/2010/main" val="354793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WOZ-benchmark op landelijk niveau</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a:bodyPr>
          <a:lstStyle/>
          <a:p>
            <a:r>
              <a:rPr lang="nl-NL" dirty="0"/>
              <a:t>Jaarlijks publicatie van een landelijk rapport</a:t>
            </a:r>
          </a:p>
          <a:p>
            <a:r>
              <a:rPr lang="nl-NL" dirty="0"/>
              <a:t>Aandacht voor kosten in “De Staat van de WOZ”</a:t>
            </a:r>
          </a:p>
          <a:p>
            <a:r>
              <a:rPr lang="nl-NL" dirty="0"/>
              <a:t>Beschikbaar als “feiten over de WOZ” op onze site</a:t>
            </a:r>
          </a:p>
          <a:p>
            <a:r>
              <a:rPr lang="nl-NL" dirty="0"/>
              <a:t>Aandacht voor ontwikkelingen in Commissie benchmarking</a:t>
            </a:r>
          </a:p>
        </p:txBody>
      </p:sp>
    </p:spTree>
    <p:extLst>
      <p:ext uri="{BB962C8B-B14F-4D97-AF65-F5344CB8AC3E}">
        <p14:creationId xmlns:p14="http://schemas.microsoft.com/office/powerpoint/2010/main" val="223950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Landelijk rapport</a:t>
            </a:r>
          </a:p>
        </p:txBody>
      </p:sp>
      <p:pic>
        <p:nvPicPr>
          <p:cNvPr id="5" name="Afbeelding 4">
            <a:extLst>
              <a:ext uri="{FF2B5EF4-FFF2-40B4-BE49-F238E27FC236}">
                <a16:creationId xmlns:a16="http://schemas.microsoft.com/office/drawing/2014/main" id="{02805387-2045-43FB-8D16-412739BCABA2}"/>
              </a:ext>
            </a:extLst>
          </p:cNvPr>
          <p:cNvPicPr>
            <a:picLocks noChangeAspect="1"/>
          </p:cNvPicPr>
          <p:nvPr/>
        </p:nvPicPr>
        <p:blipFill>
          <a:blip r:embed="rId3"/>
          <a:stretch>
            <a:fillRect/>
          </a:stretch>
        </p:blipFill>
        <p:spPr>
          <a:xfrm>
            <a:off x="5965048" y="665211"/>
            <a:ext cx="4774289" cy="5527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1558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De Staat van de WOZ</a:t>
            </a:r>
          </a:p>
        </p:txBody>
      </p:sp>
      <p:pic>
        <p:nvPicPr>
          <p:cNvPr id="5" name="Afbeelding 4">
            <a:extLst>
              <a:ext uri="{FF2B5EF4-FFF2-40B4-BE49-F238E27FC236}">
                <a16:creationId xmlns:a16="http://schemas.microsoft.com/office/drawing/2014/main" id="{66FA23DF-80F9-4540-A852-C2A8B122EE82}"/>
              </a:ext>
            </a:extLst>
          </p:cNvPr>
          <p:cNvPicPr>
            <a:picLocks noChangeAspect="1"/>
          </p:cNvPicPr>
          <p:nvPr/>
        </p:nvPicPr>
        <p:blipFill>
          <a:blip r:embed="rId3"/>
          <a:stretch>
            <a:fillRect/>
          </a:stretch>
        </p:blipFill>
        <p:spPr>
          <a:xfrm>
            <a:off x="3069801" y="1828799"/>
            <a:ext cx="6052398" cy="4261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461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De Staat van de WOZ</a:t>
            </a:r>
          </a:p>
        </p:txBody>
      </p:sp>
      <p:pic>
        <p:nvPicPr>
          <p:cNvPr id="6" name="Afbeelding 5">
            <a:extLst>
              <a:ext uri="{FF2B5EF4-FFF2-40B4-BE49-F238E27FC236}">
                <a16:creationId xmlns:a16="http://schemas.microsoft.com/office/drawing/2014/main" id="{19949443-AC0F-48C7-B794-CF2D7810384E}"/>
              </a:ext>
            </a:extLst>
          </p:cNvPr>
          <p:cNvPicPr>
            <a:picLocks noChangeAspect="1"/>
          </p:cNvPicPr>
          <p:nvPr/>
        </p:nvPicPr>
        <p:blipFill>
          <a:blip r:embed="rId3"/>
          <a:stretch>
            <a:fillRect/>
          </a:stretch>
        </p:blipFill>
        <p:spPr>
          <a:xfrm>
            <a:off x="1427327" y="1690688"/>
            <a:ext cx="9337346" cy="4321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388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Feiten over de WOZ</a:t>
            </a:r>
          </a:p>
        </p:txBody>
      </p:sp>
      <p:pic>
        <p:nvPicPr>
          <p:cNvPr id="7" name="Afbeelding 6">
            <a:extLst>
              <a:ext uri="{FF2B5EF4-FFF2-40B4-BE49-F238E27FC236}">
                <a16:creationId xmlns:a16="http://schemas.microsoft.com/office/drawing/2014/main" id="{B6BD6EAB-E4E0-4ADC-BEDE-BDAF7F329B07}"/>
              </a:ext>
            </a:extLst>
          </p:cNvPr>
          <p:cNvPicPr>
            <a:picLocks noChangeAspect="1"/>
          </p:cNvPicPr>
          <p:nvPr/>
        </p:nvPicPr>
        <p:blipFill>
          <a:blip r:embed="rId3"/>
          <a:stretch>
            <a:fillRect/>
          </a:stretch>
        </p:blipFill>
        <p:spPr>
          <a:xfrm>
            <a:off x="5877655" y="1070042"/>
            <a:ext cx="5373014" cy="4717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07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Stijging WOZ-kosten (vraag 3)</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a:bodyPr>
          <a:lstStyle/>
          <a:p>
            <a:pPr marL="0" indent="0">
              <a:buNone/>
            </a:pPr>
            <a:r>
              <a:rPr lang="nl-NL" b="1" i="1" dirty="0"/>
              <a:t>Tussen 2000 en 2020 is door inflatie alles circa 45% duurder geworden. Hoeveel zijn in die periode de WOZ-kosten per object gestegen?</a:t>
            </a:r>
          </a:p>
          <a:p>
            <a:pPr marL="0" indent="0">
              <a:buNone/>
            </a:pPr>
            <a:endParaRPr lang="nl-NL" dirty="0"/>
          </a:p>
          <a:p>
            <a:pPr marL="914400" lvl="1" indent="-457200">
              <a:buFont typeface="+mj-lt"/>
              <a:buAutoNum type="alphaUcPeriod"/>
            </a:pPr>
            <a:r>
              <a:rPr lang="nl-NL" sz="2600" dirty="0"/>
              <a:t>Meer dan 60%</a:t>
            </a:r>
          </a:p>
          <a:p>
            <a:pPr marL="914400" lvl="1" indent="-457200">
              <a:buFont typeface="+mj-lt"/>
              <a:buAutoNum type="alphaUcPeriod"/>
            </a:pPr>
            <a:r>
              <a:rPr lang="nl-NL" sz="2600" dirty="0"/>
              <a:t>Tussen 50 %– 60%</a:t>
            </a:r>
          </a:p>
          <a:p>
            <a:pPr marL="914400" lvl="1" indent="-457200">
              <a:buFont typeface="+mj-lt"/>
              <a:buAutoNum type="alphaUcPeriod"/>
            </a:pPr>
            <a:r>
              <a:rPr lang="nl-NL" sz="2600" dirty="0"/>
              <a:t>Tussen 40 %– 50 %</a:t>
            </a:r>
          </a:p>
          <a:p>
            <a:pPr marL="914400" lvl="1" indent="-457200">
              <a:buFont typeface="+mj-lt"/>
              <a:buAutoNum type="alphaUcPeriod"/>
            </a:pPr>
            <a:r>
              <a:rPr lang="nl-NL" sz="2600" dirty="0"/>
              <a:t>Tussen 20 %– 40 %</a:t>
            </a:r>
          </a:p>
          <a:p>
            <a:pPr marL="914400" lvl="1" indent="-457200">
              <a:buFont typeface="+mj-lt"/>
              <a:buAutoNum type="alphaUcPeriod"/>
            </a:pPr>
            <a:r>
              <a:rPr lang="nl-NL" sz="2600" dirty="0"/>
              <a:t>Minder dan 20%</a:t>
            </a:r>
          </a:p>
          <a:p>
            <a:pPr marL="914400" lvl="1" indent="-457200">
              <a:buFont typeface="+mj-lt"/>
              <a:buAutoNum type="alphaUcPeriod"/>
            </a:pPr>
            <a:r>
              <a:rPr lang="nl-NL" sz="2600" dirty="0"/>
              <a:t>Die zijn gedaald</a:t>
            </a:r>
          </a:p>
          <a:p>
            <a:endParaRPr lang="nl-NL" dirty="0"/>
          </a:p>
          <a:p>
            <a:pPr lvl="1"/>
            <a:endParaRPr lang="nl-NL" dirty="0"/>
          </a:p>
        </p:txBody>
      </p:sp>
    </p:spTree>
    <p:extLst>
      <p:ext uri="{BB962C8B-B14F-4D97-AF65-F5344CB8AC3E}">
        <p14:creationId xmlns:p14="http://schemas.microsoft.com/office/powerpoint/2010/main" val="2312820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Stijging WOZ-kosten</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a:bodyPr>
          <a:lstStyle/>
          <a:p>
            <a:r>
              <a:rPr lang="nl-NL" dirty="0"/>
              <a:t>Tussen 2000 en 2020 is door inflatie alles circa 45% duurder geworden. </a:t>
            </a:r>
          </a:p>
          <a:p>
            <a:pPr marL="0" indent="0">
              <a:buNone/>
            </a:pPr>
            <a:endParaRPr lang="nl-NL" dirty="0"/>
          </a:p>
          <a:p>
            <a:r>
              <a:rPr lang="nl-NL" dirty="0"/>
              <a:t>WOZ-kosten per object in 2000: € 23 per object</a:t>
            </a:r>
          </a:p>
          <a:p>
            <a:r>
              <a:rPr lang="nl-NL" dirty="0"/>
              <a:t>WOZ-kosten per object in 2020: € 18,80</a:t>
            </a:r>
          </a:p>
          <a:p>
            <a:endParaRPr lang="nl-NL" dirty="0"/>
          </a:p>
          <a:p>
            <a:r>
              <a:rPr lang="nl-NL" dirty="0"/>
              <a:t>Dus gecorrigeerd voor inflatie een daling van ruim 40%</a:t>
            </a:r>
          </a:p>
          <a:p>
            <a:endParaRPr lang="nl-NL" dirty="0"/>
          </a:p>
          <a:p>
            <a:pPr lvl="1"/>
            <a:endParaRPr lang="nl-NL" dirty="0"/>
          </a:p>
        </p:txBody>
      </p:sp>
    </p:spTree>
    <p:extLst>
      <p:ext uri="{BB962C8B-B14F-4D97-AF65-F5344CB8AC3E}">
        <p14:creationId xmlns:p14="http://schemas.microsoft.com/office/powerpoint/2010/main" val="350035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2F989-0BFE-40A9-844D-C0072015FF8C}"/>
              </a:ext>
            </a:extLst>
          </p:cNvPr>
          <p:cNvSpPr>
            <a:spLocks noGrp="1"/>
          </p:cNvSpPr>
          <p:nvPr>
            <p:ph type="title"/>
          </p:nvPr>
        </p:nvSpPr>
        <p:spPr/>
        <p:txBody>
          <a:bodyPr/>
          <a:lstStyle/>
          <a:p>
            <a:r>
              <a:rPr lang="nl-NL" dirty="0"/>
              <a:t>Stijging WOZ-kosten</a:t>
            </a:r>
          </a:p>
        </p:txBody>
      </p:sp>
      <p:pic>
        <p:nvPicPr>
          <p:cNvPr id="4" name="Afbeelding 3">
            <a:extLst>
              <a:ext uri="{FF2B5EF4-FFF2-40B4-BE49-F238E27FC236}">
                <a16:creationId xmlns:a16="http://schemas.microsoft.com/office/drawing/2014/main" id="{B4F4E50E-2805-4AA2-9917-6A8C28412AC8}"/>
              </a:ext>
            </a:extLst>
          </p:cNvPr>
          <p:cNvPicPr>
            <a:picLocks noChangeAspect="1"/>
          </p:cNvPicPr>
          <p:nvPr/>
        </p:nvPicPr>
        <p:blipFill>
          <a:blip r:embed="rId3"/>
          <a:stretch>
            <a:fillRect/>
          </a:stretch>
        </p:blipFill>
        <p:spPr>
          <a:xfrm>
            <a:off x="2407193" y="1690688"/>
            <a:ext cx="7377614" cy="4578240"/>
          </a:xfrm>
          <a:prstGeom prst="rect">
            <a:avLst/>
          </a:prstGeom>
        </p:spPr>
      </p:pic>
    </p:spTree>
    <p:extLst>
      <p:ext uri="{BB962C8B-B14F-4D97-AF65-F5344CB8AC3E}">
        <p14:creationId xmlns:p14="http://schemas.microsoft.com/office/powerpoint/2010/main" val="188912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Kosten no-cure-no-</a:t>
            </a:r>
            <a:r>
              <a:rPr lang="nl-NL" dirty="0" err="1"/>
              <a:t>pay</a:t>
            </a:r>
            <a:r>
              <a:rPr lang="nl-NL" dirty="0"/>
              <a:t> (vraag 4)</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lnSpcReduction="10000"/>
          </a:bodyPr>
          <a:lstStyle/>
          <a:p>
            <a:pPr marL="0" indent="0">
              <a:buNone/>
            </a:pPr>
            <a:r>
              <a:rPr lang="nl-NL" b="1" i="1" dirty="0"/>
              <a:t>In 2020 hebben gemeenten ongeveer € 17 miljoen betaald aan proceskostenvergoeding. Dat komt overeen met ongeveer € 2 per WOZ object. Hoeveel bedroegen in 2020 de personeelskosten voor behandeling bezwaar en beroep per WOZ-object?</a:t>
            </a:r>
          </a:p>
          <a:p>
            <a:pPr marL="0" indent="0">
              <a:buNone/>
            </a:pPr>
            <a:endParaRPr lang="nl-NL" dirty="0"/>
          </a:p>
          <a:p>
            <a:pPr marL="914400" lvl="1" indent="-457200">
              <a:lnSpc>
                <a:spcPct val="100000"/>
              </a:lnSpc>
              <a:buFont typeface="+mj-lt"/>
              <a:buAutoNum type="alphaUcPeriod"/>
            </a:pPr>
            <a:r>
              <a:rPr lang="nl-NL" sz="2800" dirty="0"/>
              <a:t>Minder dan € 1,50 per object</a:t>
            </a:r>
          </a:p>
          <a:p>
            <a:pPr marL="914400" lvl="1" indent="-457200">
              <a:lnSpc>
                <a:spcPct val="100000"/>
              </a:lnSpc>
              <a:buFont typeface="+mj-lt"/>
              <a:buAutoNum type="alphaUcPeriod"/>
            </a:pPr>
            <a:r>
              <a:rPr lang="nl-NL" sz="2800" dirty="0"/>
              <a:t>Ongeveer hetzelfde, tussen € 1,50 en € 2,50 per object</a:t>
            </a:r>
          </a:p>
          <a:p>
            <a:pPr marL="914400" lvl="1" indent="-457200">
              <a:lnSpc>
                <a:spcPct val="100000"/>
              </a:lnSpc>
              <a:buFont typeface="+mj-lt"/>
              <a:buAutoNum type="alphaUcPeriod"/>
            </a:pPr>
            <a:r>
              <a:rPr lang="nl-NL" sz="2800" dirty="0"/>
              <a:t>Tot ongeveer het dubbele, tussen € 2,50 en € 4,00 per object</a:t>
            </a:r>
          </a:p>
          <a:p>
            <a:pPr marL="914400" lvl="1" indent="-457200">
              <a:lnSpc>
                <a:spcPct val="100000"/>
              </a:lnSpc>
              <a:buFont typeface="+mj-lt"/>
              <a:buAutoNum type="alphaUcPeriod"/>
            </a:pPr>
            <a:r>
              <a:rPr lang="nl-NL" sz="2800" dirty="0"/>
              <a:t>Ruim het dubbele, tussen € 4,00 en € 5,50 per object</a:t>
            </a:r>
          </a:p>
          <a:p>
            <a:pPr marL="914400" lvl="1" indent="-457200">
              <a:lnSpc>
                <a:spcPct val="100000"/>
              </a:lnSpc>
              <a:buFont typeface="+mj-lt"/>
              <a:buAutoNum type="alphaUcPeriod"/>
            </a:pPr>
            <a:r>
              <a:rPr lang="nl-NL" sz="2800" dirty="0"/>
              <a:t>Veel hoger, meer dan € 5,50 per object</a:t>
            </a:r>
          </a:p>
          <a:p>
            <a:endParaRPr lang="nl-NL" dirty="0"/>
          </a:p>
          <a:p>
            <a:pPr lvl="1"/>
            <a:endParaRPr lang="nl-NL" dirty="0"/>
          </a:p>
        </p:txBody>
      </p:sp>
    </p:spTree>
    <p:extLst>
      <p:ext uri="{BB962C8B-B14F-4D97-AF65-F5344CB8AC3E}">
        <p14:creationId xmlns:p14="http://schemas.microsoft.com/office/powerpoint/2010/main" val="50500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Kosten no cure no </a:t>
            </a:r>
            <a:r>
              <a:rPr lang="nl-NL" dirty="0" err="1"/>
              <a:t>pay</a:t>
            </a:r>
            <a:r>
              <a:rPr lang="nl-NL" dirty="0"/>
              <a:t> </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lnSpcReduction="10000"/>
          </a:bodyPr>
          <a:lstStyle/>
          <a:p>
            <a:r>
              <a:rPr lang="nl-NL" dirty="0"/>
              <a:t>In 2020 hebben gemeenten ongeveer € 17 miljoen betaald aan proceskostenvergoeding. Dat komt overeen met ongeveer € 2 per WOZ object.</a:t>
            </a:r>
          </a:p>
          <a:p>
            <a:r>
              <a:rPr lang="nl-NL" dirty="0"/>
              <a:t>De totale WOZ-kosten in 2020 waren ongeveer € 18,80 per object</a:t>
            </a:r>
          </a:p>
          <a:p>
            <a:pPr marL="0" indent="0">
              <a:buNone/>
            </a:pPr>
            <a:endParaRPr lang="nl-NL" dirty="0"/>
          </a:p>
          <a:p>
            <a:pPr marL="0" indent="0">
              <a:buNone/>
            </a:pPr>
            <a:r>
              <a:rPr lang="nl-NL" dirty="0"/>
              <a:t>Volgens de benchmark hing ongeveer € 4,50 samen met personeelskosten voor afhandeling bezwaar en beroep.</a:t>
            </a:r>
          </a:p>
          <a:p>
            <a:pPr marL="0" indent="0">
              <a:buNone/>
            </a:pPr>
            <a:endParaRPr lang="nl-NL" dirty="0"/>
          </a:p>
          <a:p>
            <a:pPr marL="0" indent="0">
              <a:buNone/>
            </a:pPr>
            <a:r>
              <a:rPr lang="nl-NL" dirty="0"/>
              <a:t>De totale kosten voor bezwaar en beroep zijn daarmee ruim een derde van de totale WOZ-kosten</a:t>
            </a:r>
          </a:p>
          <a:p>
            <a:endParaRPr lang="nl-NL" dirty="0"/>
          </a:p>
          <a:p>
            <a:pPr lvl="1"/>
            <a:endParaRPr lang="nl-NL" dirty="0"/>
          </a:p>
        </p:txBody>
      </p:sp>
    </p:spTree>
    <p:extLst>
      <p:ext uri="{BB962C8B-B14F-4D97-AF65-F5344CB8AC3E}">
        <p14:creationId xmlns:p14="http://schemas.microsoft.com/office/powerpoint/2010/main" val="158473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F9A76-8D3E-46D2-8E0C-525FAB9F0E4F}"/>
              </a:ext>
            </a:extLst>
          </p:cNvPr>
          <p:cNvSpPr>
            <a:spLocks noGrp="1"/>
          </p:cNvSpPr>
          <p:nvPr>
            <p:ph type="title"/>
          </p:nvPr>
        </p:nvSpPr>
        <p:spPr/>
        <p:txBody>
          <a:bodyPr/>
          <a:lstStyle/>
          <a:p>
            <a:r>
              <a:rPr lang="nl-NL" dirty="0"/>
              <a:t>Inlogprocedure </a:t>
            </a:r>
            <a:r>
              <a:rPr lang="nl-NL" dirty="0" err="1"/>
              <a:t>Slido</a:t>
            </a:r>
            <a:endParaRPr lang="nl-NL" dirty="0"/>
          </a:p>
        </p:txBody>
      </p:sp>
    </p:spTree>
    <p:extLst>
      <p:ext uri="{BB962C8B-B14F-4D97-AF65-F5344CB8AC3E}">
        <p14:creationId xmlns:p14="http://schemas.microsoft.com/office/powerpoint/2010/main" val="2059454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Kosten ICT (vraag 5)</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fontScale="92500" lnSpcReduction="10000"/>
          </a:bodyPr>
          <a:lstStyle/>
          <a:p>
            <a:pPr marL="0" indent="0">
              <a:buNone/>
            </a:pPr>
            <a:r>
              <a:rPr lang="nl-NL" b="1" i="1" dirty="0"/>
              <a:t>Voor de uitvoering van de Wet WOZ zijn de applicaties voor de administratie en voor de taxaties van groot belang. Hoeveel bedroegen in 2020 de kosten voor deze applicaties zoals opgegeven in de WOZ-benchmark per WOZ-object? (Dit is dus exclusief kosten voor de computer op de werkplek)</a:t>
            </a:r>
          </a:p>
          <a:p>
            <a:pPr marL="0" indent="0">
              <a:buNone/>
            </a:pPr>
            <a:endParaRPr lang="nl-NL" dirty="0"/>
          </a:p>
          <a:p>
            <a:pPr marL="914400" lvl="1" indent="-457200">
              <a:lnSpc>
                <a:spcPct val="100000"/>
              </a:lnSpc>
              <a:buFont typeface="+mj-lt"/>
              <a:buAutoNum type="alphaUcPeriod"/>
            </a:pPr>
            <a:r>
              <a:rPr lang="nl-NL" sz="2800" dirty="0"/>
              <a:t>Minder dan € 1,00 per object</a:t>
            </a:r>
          </a:p>
          <a:p>
            <a:pPr marL="914400" lvl="1" indent="-457200">
              <a:lnSpc>
                <a:spcPct val="100000"/>
              </a:lnSpc>
              <a:buFont typeface="+mj-lt"/>
              <a:buAutoNum type="alphaUcPeriod"/>
            </a:pPr>
            <a:r>
              <a:rPr lang="nl-NL" sz="2800" dirty="0"/>
              <a:t>Tussen € 1,00 en € 2,00 per object</a:t>
            </a:r>
          </a:p>
          <a:p>
            <a:pPr marL="914400" lvl="1" indent="-457200">
              <a:lnSpc>
                <a:spcPct val="100000"/>
              </a:lnSpc>
              <a:buFont typeface="+mj-lt"/>
              <a:buAutoNum type="alphaUcPeriod"/>
            </a:pPr>
            <a:r>
              <a:rPr lang="nl-NL" sz="2800" dirty="0"/>
              <a:t>Tussen € 2,00 en € 3,00 per object</a:t>
            </a:r>
          </a:p>
          <a:p>
            <a:pPr marL="914400" lvl="1" indent="-457200">
              <a:lnSpc>
                <a:spcPct val="100000"/>
              </a:lnSpc>
              <a:buFont typeface="+mj-lt"/>
              <a:buAutoNum type="alphaUcPeriod"/>
            </a:pPr>
            <a:r>
              <a:rPr lang="nl-NL" sz="2800" dirty="0"/>
              <a:t>Tussen € 3,00 en € 5,00 per object</a:t>
            </a:r>
          </a:p>
          <a:p>
            <a:pPr marL="914400" lvl="1" indent="-457200">
              <a:lnSpc>
                <a:spcPct val="100000"/>
              </a:lnSpc>
              <a:buFont typeface="+mj-lt"/>
              <a:buAutoNum type="alphaUcPeriod"/>
            </a:pPr>
            <a:r>
              <a:rPr lang="nl-NL" sz="2800" dirty="0"/>
              <a:t>Meer dan € 5,00 per object</a:t>
            </a:r>
          </a:p>
          <a:p>
            <a:endParaRPr lang="nl-NL" dirty="0"/>
          </a:p>
          <a:p>
            <a:pPr lvl="1"/>
            <a:endParaRPr lang="nl-NL" dirty="0"/>
          </a:p>
        </p:txBody>
      </p:sp>
    </p:spTree>
    <p:extLst>
      <p:ext uri="{BB962C8B-B14F-4D97-AF65-F5344CB8AC3E}">
        <p14:creationId xmlns:p14="http://schemas.microsoft.com/office/powerpoint/2010/main" val="2656172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Kosten ICT</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fontScale="92500" lnSpcReduction="20000"/>
          </a:bodyPr>
          <a:lstStyle/>
          <a:p>
            <a:r>
              <a:rPr lang="nl-NL" dirty="0"/>
              <a:t>Kosten ICT voorziening zitten op twee plaatsen in de benchmark</a:t>
            </a:r>
          </a:p>
          <a:p>
            <a:r>
              <a:rPr lang="nl-NL" dirty="0"/>
              <a:t>Reguliere overhead in de tarieven personeelskosten (overhead)</a:t>
            </a:r>
          </a:p>
          <a:p>
            <a:pPr lvl="1"/>
            <a:r>
              <a:rPr lang="nl-NL" dirty="0"/>
              <a:t>Computer etc. op de werkplek</a:t>
            </a:r>
          </a:p>
          <a:p>
            <a:r>
              <a:rPr lang="nl-NL" dirty="0"/>
              <a:t>Daarnaast materiële kosten:</a:t>
            </a:r>
          </a:p>
          <a:p>
            <a:pPr lvl="1"/>
            <a:r>
              <a:rPr lang="nl-NL" dirty="0"/>
              <a:t>ICT kosten (speciale “WOZ-applicaties)</a:t>
            </a:r>
          </a:p>
          <a:p>
            <a:pPr lvl="1"/>
            <a:r>
              <a:rPr lang="nl-NL" dirty="0"/>
              <a:t>Kosten proceskosten</a:t>
            </a:r>
          </a:p>
          <a:p>
            <a:pPr marL="0" indent="0">
              <a:buNone/>
            </a:pPr>
            <a:endParaRPr lang="nl-NL" dirty="0"/>
          </a:p>
          <a:p>
            <a:r>
              <a:rPr lang="nl-NL" dirty="0"/>
              <a:t>Van de materiële kosten is minder dan de helft ICT kosten</a:t>
            </a:r>
          </a:p>
          <a:p>
            <a:r>
              <a:rPr lang="nl-NL" dirty="0"/>
              <a:t>ICT kosten dus lager dan uitbetaalde proceskosten</a:t>
            </a:r>
          </a:p>
          <a:p>
            <a:r>
              <a:rPr lang="nl-NL" dirty="0"/>
              <a:t>Minder dan € 2,00 per object per jaar</a:t>
            </a:r>
          </a:p>
          <a:p>
            <a:r>
              <a:rPr lang="nl-NL" dirty="0"/>
              <a:t>Circa 10% van de totale kosten</a:t>
            </a:r>
          </a:p>
          <a:p>
            <a:endParaRPr lang="nl-NL" dirty="0"/>
          </a:p>
          <a:p>
            <a:pPr lvl="1"/>
            <a:endParaRPr lang="nl-NL" dirty="0"/>
          </a:p>
        </p:txBody>
      </p:sp>
    </p:spTree>
    <p:extLst>
      <p:ext uri="{BB962C8B-B14F-4D97-AF65-F5344CB8AC3E}">
        <p14:creationId xmlns:p14="http://schemas.microsoft.com/office/powerpoint/2010/main" val="357031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CCEE7-EE5E-460A-8864-64F7DF0591AD}"/>
              </a:ext>
            </a:extLst>
          </p:cNvPr>
          <p:cNvSpPr>
            <a:spLocks noGrp="1"/>
          </p:cNvSpPr>
          <p:nvPr>
            <p:ph type="title"/>
          </p:nvPr>
        </p:nvSpPr>
        <p:spPr/>
        <p:txBody>
          <a:bodyPr/>
          <a:lstStyle/>
          <a:p>
            <a:r>
              <a:rPr lang="nl-NL" dirty="0"/>
              <a:t>Totaalinzicht in WOZ-kosten</a:t>
            </a:r>
          </a:p>
        </p:txBody>
      </p:sp>
      <p:pic>
        <p:nvPicPr>
          <p:cNvPr id="4" name="Afbeelding 3">
            <a:extLst>
              <a:ext uri="{FF2B5EF4-FFF2-40B4-BE49-F238E27FC236}">
                <a16:creationId xmlns:a16="http://schemas.microsoft.com/office/drawing/2014/main" id="{AD72718B-BDE5-4A62-B338-EB19895EBC0F}"/>
              </a:ext>
            </a:extLst>
          </p:cNvPr>
          <p:cNvPicPr>
            <a:picLocks noChangeAspect="1"/>
          </p:cNvPicPr>
          <p:nvPr/>
        </p:nvPicPr>
        <p:blipFill>
          <a:blip r:embed="rId3"/>
          <a:stretch>
            <a:fillRect/>
          </a:stretch>
        </p:blipFill>
        <p:spPr>
          <a:xfrm>
            <a:off x="1436451" y="1618927"/>
            <a:ext cx="9319098" cy="4462383"/>
          </a:xfrm>
          <a:prstGeom prst="rect">
            <a:avLst/>
          </a:prstGeom>
        </p:spPr>
      </p:pic>
    </p:spTree>
    <p:extLst>
      <p:ext uri="{BB962C8B-B14F-4D97-AF65-F5344CB8AC3E}">
        <p14:creationId xmlns:p14="http://schemas.microsoft.com/office/powerpoint/2010/main" val="1130473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2DAC3-321D-4C61-BF0B-14A8020DA010}"/>
              </a:ext>
            </a:extLst>
          </p:cNvPr>
          <p:cNvSpPr>
            <a:spLocks noGrp="1"/>
          </p:cNvSpPr>
          <p:nvPr>
            <p:ph type="title"/>
          </p:nvPr>
        </p:nvSpPr>
        <p:spPr/>
        <p:txBody>
          <a:bodyPr/>
          <a:lstStyle/>
          <a:p>
            <a:r>
              <a:rPr lang="nl-NL" dirty="0"/>
              <a:t>Belang WOZ-waarde</a:t>
            </a:r>
          </a:p>
        </p:txBody>
      </p:sp>
      <p:pic>
        <p:nvPicPr>
          <p:cNvPr id="4" name="Afbeelding 3">
            <a:extLst>
              <a:ext uri="{FF2B5EF4-FFF2-40B4-BE49-F238E27FC236}">
                <a16:creationId xmlns:a16="http://schemas.microsoft.com/office/drawing/2014/main" id="{1F1A2CE1-FBF3-4A96-A7A4-B883C9E5247E}"/>
              </a:ext>
            </a:extLst>
          </p:cNvPr>
          <p:cNvPicPr>
            <a:picLocks noChangeAspect="1"/>
          </p:cNvPicPr>
          <p:nvPr/>
        </p:nvPicPr>
        <p:blipFill>
          <a:blip r:embed="rId3"/>
          <a:stretch>
            <a:fillRect/>
          </a:stretch>
        </p:blipFill>
        <p:spPr>
          <a:xfrm>
            <a:off x="2556884" y="1731487"/>
            <a:ext cx="7078231" cy="4761388"/>
          </a:xfrm>
          <a:prstGeom prst="rect">
            <a:avLst/>
          </a:prstGeom>
        </p:spPr>
      </p:pic>
    </p:spTree>
    <p:extLst>
      <p:ext uri="{BB962C8B-B14F-4D97-AF65-F5344CB8AC3E}">
        <p14:creationId xmlns:p14="http://schemas.microsoft.com/office/powerpoint/2010/main" val="4260561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6E2C2-7DD8-4793-9752-0F5FDC7D8C52}"/>
              </a:ext>
            </a:extLst>
          </p:cNvPr>
          <p:cNvSpPr>
            <a:spLocks noGrp="1"/>
          </p:cNvSpPr>
          <p:nvPr>
            <p:ph type="title"/>
          </p:nvPr>
        </p:nvSpPr>
        <p:spPr/>
        <p:txBody>
          <a:bodyPr/>
          <a:lstStyle/>
          <a:p>
            <a:r>
              <a:rPr lang="nl-NL" dirty="0"/>
              <a:t>Benchmarking tussen basisregistraties</a:t>
            </a:r>
          </a:p>
        </p:txBody>
      </p:sp>
      <p:pic>
        <p:nvPicPr>
          <p:cNvPr id="5" name="Afbeelding 4">
            <a:extLst>
              <a:ext uri="{FF2B5EF4-FFF2-40B4-BE49-F238E27FC236}">
                <a16:creationId xmlns:a16="http://schemas.microsoft.com/office/drawing/2014/main" id="{ED3FBC1A-5356-43D0-96D1-C90E60997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168" y="1690688"/>
            <a:ext cx="9827664" cy="4717087"/>
          </a:xfrm>
          <a:prstGeom prst="rect">
            <a:avLst/>
          </a:prstGeom>
        </p:spPr>
      </p:pic>
    </p:spTree>
    <p:extLst>
      <p:ext uri="{BB962C8B-B14F-4D97-AF65-F5344CB8AC3E}">
        <p14:creationId xmlns:p14="http://schemas.microsoft.com/office/powerpoint/2010/main" val="279574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C7ACD-2960-4980-AC31-A7484AC9BD21}"/>
              </a:ext>
            </a:extLst>
          </p:cNvPr>
          <p:cNvSpPr>
            <a:spLocks noGrp="1"/>
          </p:cNvSpPr>
          <p:nvPr>
            <p:ph type="title"/>
          </p:nvPr>
        </p:nvSpPr>
        <p:spPr/>
        <p:txBody>
          <a:bodyPr/>
          <a:lstStyle/>
          <a:p>
            <a:r>
              <a:rPr lang="nl-NL" dirty="0"/>
              <a:t>Belang WOZ-benchmark voor WOZ-organisaties</a:t>
            </a:r>
          </a:p>
        </p:txBody>
      </p:sp>
      <p:sp>
        <p:nvSpPr>
          <p:cNvPr id="3" name="Tijdelijke aanduiding voor tekst 2">
            <a:extLst>
              <a:ext uri="{FF2B5EF4-FFF2-40B4-BE49-F238E27FC236}">
                <a16:creationId xmlns:a16="http://schemas.microsoft.com/office/drawing/2014/main" id="{7A885C4D-4A0C-4B75-B877-AA62F0A4A8F8}"/>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735749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4123C-F851-4C7F-B769-9B9A95E58EBC}"/>
              </a:ext>
            </a:extLst>
          </p:cNvPr>
          <p:cNvSpPr>
            <a:spLocks noGrp="1"/>
          </p:cNvSpPr>
          <p:nvPr>
            <p:ph type="title"/>
          </p:nvPr>
        </p:nvSpPr>
        <p:spPr/>
        <p:txBody>
          <a:bodyPr/>
          <a:lstStyle/>
          <a:p>
            <a:r>
              <a:rPr lang="nl-NL" dirty="0"/>
              <a:t>Wat is de toegevoegde waarde van benchmarkvergelijking?</a:t>
            </a:r>
          </a:p>
        </p:txBody>
      </p:sp>
      <p:sp>
        <p:nvSpPr>
          <p:cNvPr id="3" name="Tijdelijke aanduiding voor inhoud 2">
            <a:extLst>
              <a:ext uri="{FF2B5EF4-FFF2-40B4-BE49-F238E27FC236}">
                <a16:creationId xmlns:a16="http://schemas.microsoft.com/office/drawing/2014/main" id="{512B449A-83D5-475C-8DE9-F41FB9EEE54A}"/>
              </a:ext>
            </a:extLst>
          </p:cNvPr>
          <p:cNvSpPr>
            <a:spLocks noGrp="1"/>
          </p:cNvSpPr>
          <p:nvPr>
            <p:ph idx="1"/>
          </p:nvPr>
        </p:nvSpPr>
        <p:spPr/>
        <p:txBody>
          <a:bodyPr/>
          <a:lstStyle/>
          <a:p>
            <a:r>
              <a:rPr lang="nl-NL" dirty="0"/>
              <a:t>De WOZ-uitvoering van je eigen organisatie verbeteren</a:t>
            </a:r>
          </a:p>
          <a:p>
            <a:pPr lvl="1"/>
            <a:r>
              <a:rPr lang="nl-NL" dirty="0"/>
              <a:t>Samenhang tussen kwaliteit en kosten</a:t>
            </a:r>
          </a:p>
          <a:p>
            <a:pPr lvl="1"/>
            <a:r>
              <a:rPr lang="nl-NL" dirty="0"/>
              <a:t>Geen “dwang” van de markt</a:t>
            </a:r>
          </a:p>
          <a:p>
            <a:pPr lvl="1"/>
            <a:r>
              <a:rPr lang="nl-NL" dirty="0"/>
              <a:t>Leren van elkaar</a:t>
            </a:r>
          </a:p>
          <a:p>
            <a:pPr lvl="1"/>
            <a:r>
              <a:rPr lang="nl-NL" dirty="0"/>
              <a:t>Efficiency door uniformering (Samen Organiseren)</a:t>
            </a:r>
          </a:p>
          <a:p>
            <a:r>
              <a:rPr lang="nl-NL" dirty="0"/>
              <a:t>Externe verantwoording </a:t>
            </a:r>
          </a:p>
          <a:p>
            <a:pPr lvl="1"/>
            <a:r>
              <a:rPr lang="nl-NL" dirty="0"/>
              <a:t>Richting van het college, bestuur of gemeenteraad</a:t>
            </a:r>
          </a:p>
          <a:p>
            <a:pPr lvl="1"/>
            <a:r>
              <a:rPr lang="nl-NL" dirty="0"/>
              <a:t>Richting burgers (verantwoordingsdocument)</a:t>
            </a:r>
          </a:p>
          <a:p>
            <a:pPr lvl="1"/>
            <a:r>
              <a:rPr lang="nl-NL" dirty="0"/>
              <a:t>Lokale rekenkamer(commissie)</a:t>
            </a:r>
          </a:p>
        </p:txBody>
      </p:sp>
    </p:spTree>
    <p:extLst>
      <p:ext uri="{BB962C8B-B14F-4D97-AF65-F5344CB8AC3E}">
        <p14:creationId xmlns:p14="http://schemas.microsoft.com/office/powerpoint/2010/main" val="496484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3392F-2979-4D92-91D1-509C10250C32}"/>
              </a:ext>
            </a:extLst>
          </p:cNvPr>
          <p:cNvSpPr>
            <a:spLocks noGrp="1"/>
          </p:cNvSpPr>
          <p:nvPr>
            <p:ph type="title"/>
          </p:nvPr>
        </p:nvSpPr>
        <p:spPr/>
        <p:txBody>
          <a:bodyPr/>
          <a:lstStyle/>
          <a:p>
            <a:r>
              <a:rPr lang="nl-NL" dirty="0"/>
              <a:t>Wat is benchmarking?</a:t>
            </a:r>
          </a:p>
        </p:txBody>
      </p:sp>
      <p:graphicFrame>
        <p:nvGraphicFramePr>
          <p:cNvPr id="4" name="Tijdelijke aanduiding voor inhoud 3">
            <a:extLst>
              <a:ext uri="{FF2B5EF4-FFF2-40B4-BE49-F238E27FC236}">
                <a16:creationId xmlns:a16="http://schemas.microsoft.com/office/drawing/2014/main" id="{A336A3D4-DDB2-459B-82DF-7C19BF5E4F92}"/>
              </a:ext>
            </a:extLst>
          </p:cNvPr>
          <p:cNvGraphicFramePr>
            <a:graphicFrameLocks noGrp="1"/>
          </p:cNvGraphicFramePr>
          <p:nvPr>
            <p:ph idx="1"/>
            <p:extLst>
              <p:ext uri="{D42A27DB-BD31-4B8C-83A1-F6EECF244321}">
                <p14:modId xmlns:p14="http://schemas.microsoft.com/office/powerpoint/2010/main" val="5006090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0156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Ervaring benchmarking (vraag 6)</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fontScale="77500" lnSpcReduction="20000"/>
          </a:bodyPr>
          <a:lstStyle/>
          <a:p>
            <a:pPr marL="0" indent="0">
              <a:buNone/>
            </a:pPr>
            <a:r>
              <a:rPr lang="nl-NL" b="1" i="1" dirty="0"/>
              <a:t>Op welke manier heb jij het afgelopen jaar iets aan benchmarking gedaan? Heb je:</a:t>
            </a:r>
          </a:p>
          <a:p>
            <a:pPr marL="514350" indent="-514350">
              <a:buFont typeface="+mj-lt"/>
              <a:buAutoNum type="arabicPeriod"/>
            </a:pPr>
            <a:r>
              <a:rPr lang="nl-NL" b="1" i="1" dirty="0"/>
              <a:t>Deelgenomen aan een benchmarkgesprek georganiseerd vanuit de Waarderingskamer </a:t>
            </a:r>
          </a:p>
          <a:p>
            <a:pPr marL="514350" indent="-514350">
              <a:buFont typeface="+mj-lt"/>
              <a:buAutoNum type="arabicPeriod"/>
            </a:pPr>
            <a:r>
              <a:rPr lang="nl-NL" b="1" i="1" dirty="0"/>
              <a:t>Zelf gesprek georganiseerd met andere organisatie</a:t>
            </a:r>
          </a:p>
          <a:p>
            <a:pPr marL="514350" indent="-514350">
              <a:buFont typeface="+mj-lt"/>
              <a:buAutoNum type="arabicPeriod"/>
            </a:pPr>
            <a:r>
              <a:rPr lang="nl-NL" b="1" i="1" dirty="0"/>
              <a:t>Gegevens uit dashboard gebruikt  </a:t>
            </a:r>
          </a:p>
          <a:p>
            <a:endParaRPr lang="nl-NL" dirty="0"/>
          </a:p>
          <a:p>
            <a:pPr marL="514350" indent="-514350">
              <a:buFont typeface="+mj-lt"/>
              <a:buAutoNum type="alphaUcPeriod"/>
            </a:pPr>
            <a:r>
              <a:rPr lang="nl-NL" dirty="0"/>
              <a:t>Allemaal</a:t>
            </a:r>
          </a:p>
          <a:p>
            <a:pPr marL="514350" indent="-514350">
              <a:buFont typeface="+mj-lt"/>
              <a:buAutoNum type="alphaUcPeriod"/>
            </a:pPr>
            <a:r>
              <a:rPr lang="nl-NL" dirty="0"/>
              <a:t>1 en 3</a:t>
            </a:r>
          </a:p>
          <a:p>
            <a:pPr marL="514350" indent="-514350">
              <a:buFont typeface="+mj-lt"/>
              <a:buAutoNum type="alphaUcPeriod"/>
            </a:pPr>
            <a:r>
              <a:rPr lang="nl-NL" dirty="0"/>
              <a:t>1 en 2</a:t>
            </a:r>
          </a:p>
          <a:p>
            <a:pPr marL="514350" indent="-514350">
              <a:buFont typeface="+mj-lt"/>
              <a:buAutoNum type="alphaUcPeriod"/>
            </a:pPr>
            <a:r>
              <a:rPr lang="nl-NL" dirty="0"/>
              <a:t>2 en 3</a:t>
            </a:r>
          </a:p>
          <a:p>
            <a:pPr marL="514350" indent="-514350">
              <a:buFont typeface="+mj-lt"/>
              <a:buAutoNum type="alphaUcPeriod"/>
            </a:pPr>
            <a:r>
              <a:rPr lang="nl-NL" dirty="0"/>
              <a:t>3</a:t>
            </a:r>
          </a:p>
          <a:p>
            <a:pPr marL="514350" indent="-514350">
              <a:buFont typeface="+mj-lt"/>
              <a:buAutoNum type="alphaUcPeriod"/>
            </a:pPr>
            <a:r>
              <a:rPr lang="nl-NL" dirty="0"/>
              <a:t>Geen van deze activiteiten</a:t>
            </a:r>
          </a:p>
          <a:p>
            <a:endParaRPr lang="nl-NL" dirty="0"/>
          </a:p>
          <a:p>
            <a:pPr lvl="1"/>
            <a:endParaRPr lang="nl-NL" dirty="0"/>
          </a:p>
        </p:txBody>
      </p:sp>
    </p:spTree>
    <p:extLst>
      <p:ext uri="{BB962C8B-B14F-4D97-AF65-F5344CB8AC3E}">
        <p14:creationId xmlns:p14="http://schemas.microsoft.com/office/powerpoint/2010/main" val="1994705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Belangstelling organisatie (vraag 7)</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a:bodyPr>
          <a:lstStyle/>
          <a:p>
            <a:pPr marL="0" indent="0">
              <a:buNone/>
            </a:pPr>
            <a:r>
              <a:rPr lang="nl-NL" b="1" i="1" dirty="0"/>
              <a:t>Heeft Bestuur/Management (B/M) van jullie organisatie belangstelling voor benchmarkresultaten?</a:t>
            </a:r>
          </a:p>
          <a:p>
            <a:endParaRPr lang="nl-NL" dirty="0"/>
          </a:p>
          <a:p>
            <a:pPr marL="514350" indent="-514350">
              <a:buFont typeface="+mj-lt"/>
              <a:buAutoNum type="alphaUcPeriod"/>
            </a:pPr>
            <a:r>
              <a:rPr lang="nl-NL" dirty="0"/>
              <a:t>B/M krijgt van ons rapportages, omdat ze erom vragen</a:t>
            </a:r>
          </a:p>
          <a:p>
            <a:pPr marL="514350" indent="-514350">
              <a:buFont typeface="+mj-lt"/>
              <a:buAutoNum type="alphaUcPeriod"/>
            </a:pPr>
            <a:r>
              <a:rPr lang="nl-NL" dirty="0"/>
              <a:t>B/M krijgt van ons rapportages, maar ze vragen er niet zelf om</a:t>
            </a:r>
          </a:p>
          <a:p>
            <a:pPr marL="514350" indent="-514350">
              <a:buFont typeface="+mj-lt"/>
              <a:buAutoNum type="alphaUcPeriod"/>
            </a:pPr>
            <a:r>
              <a:rPr lang="nl-NL" dirty="0"/>
              <a:t>B/M is bij ons niet geïnteresseerd</a:t>
            </a:r>
          </a:p>
          <a:p>
            <a:pPr marL="514350" indent="-514350">
              <a:buFont typeface="+mj-lt"/>
              <a:buAutoNum type="alphaUcPeriod"/>
            </a:pPr>
            <a:r>
              <a:rPr lang="nl-NL" dirty="0"/>
              <a:t>Weet niet, we hebben het er nooit over gehad</a:t>
            </a:r>
          </a:p>
          <a:p>
            <a:pPr marL="514350" indent="-514350">
              <a:buFont typeface="+mj-lt"/>
              <a:buAutoNum type="alphaUcPeriod"/>
            </a:pPr>
            <a:r>
              <a:rPr lang="nl-NL" dirty="0" err="1"/>
              <a:t>Nvt</a:t>
            </a:r>
            <a:endParaRPr lang="nl-NL" dirty="0"/>
          </a:p>
          <a:p>
            <a:endParaRPr lang="nl-NL" dirty="0"/>
          </a:p>
          <a:p>
            <a:pPr lvl="1"/>
            <a:endParaRPr lang="nl-NL" dirty="0"/>
          </a:p>
        </p:txBody>
      </p:sp>
    </p:spTree>
    <p:extLst>
      <p:ext uri="{BB962C8B-B14F-4D97-AF65-F5344CB8AC3E}">
        <p14:creationId xmlns:p14="http://schemas.microsoft.com/office/powerpoint/2010/main" val="97093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EB3861-0439-48E6-B91B-811D6220EE6C}"/>
              </a:ext>
            </a:extLst>
          </p:cNvPr>
          <p:cNvPicPr>
            <a:picLocks noChangeAspect="1"/>
          </p:cNvPicPr>
          <p:nvPr/>
        </p:nvPicPr>
        <p:blipFill>
          <a:blip r:embed="rId3"/>
          <a:stretch>
            <a:fillRect/>
          </a:stretch>
        </p:blipFill>
        <p:spPr>
          <a:xfrm>
            <a:off x="619125" y="200025"/>
            <a:ext cx="10953750" cy="6457950"/>
          </a:xfrm>
          <a:prstGeom prst="rect">
            <a:avLst/>
          </a:prstGeom>
        </p:spPr>
      </p:pic>
    </p:spTree>
    <p:extLst>
      <p:ext uri="{BB962C8B-B14F-4D97-AF65-F5344CB8AC3E}">
        <p14:creationId xmlns:p14="http://schemas.microsoft.com/office/powerpoint/2010/main" val="3743348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EF309-B123-45DA-AE05-A7409A29E2B6}"/>
              </a:ext>
            </a:extLst>
          </p:cNvPr>
          <p:cNvSpPr>
            <a:spLocks noGrp="1"/>
          </p:cNvSpPr>
          <p:nvPr>
            <p:ph type="title"/>
          </p:nvPr>
        </p:nvSpPr>
        <p:spPr/>
        <p:txBody>
          <a:bodyPr/>
          <a:lstStyle/>
          <a:p>
            <a:r>
              <a:rPr lang="nl-NL" dirty="0"/>
              <a:t>Waar begin ik?</a:t>
            </a:r>
          </a:p>
        </p:txBody>
      </p:sp>
      <p:pic>
        <p:nvPicPr>
          <p:cNvPr id="3" name="Afbeelding 2">
            <a:extLst>
              <a:ext uri="{FF2B5EF4-FFF2-40B4-BE49-F238E27FC236}">
                <a16:creationId xmlns:a16="http://schemas.microsoft.com/office/drawing/2014/main" id="{D859209E-96F6-4B26-B763-3F68690AF0AC}"/>
              </a:ext>
            </a:extLst>
          </p:cNvPr>
          <p:cNvPicPr>
            <a:picLocks noChangeAspect="1"/>
          </p:cNvPicPr>
          <p:nvPr/>
        </p:nvPicPr>
        <p:blipFill>
          <a:blip r:embed="rId3"/>
          <a:stretch>
            <a:fillRect/>
          </a:stretch>
        </p:blipFill>
        <p:spPr>
          <a:xfrm>
            <a:off x="504825" y="1866143"/>
            <a:ext cx="11182350" cy="4219575"/>
          </a:xfrm>
          <a:prstGeom prst="rect">
            <a:avLst/>
          </a:prstGeom>
        </p:spPr>
      </p:pic>
    </p:spTree>
    <p:extLst>
      <p:ext uri="{BB962C8B-B14F-4D97-AF65-F5344CB8AC3E}">
        <p14:creationId xmlns:p14="http://schemas.microsoft.com/office/powerpoint/2010/main" val="1980325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E5825-3C67-4889-B3A4-357A94F06CBC}"/>
              </a:ext>
            </a:extLst>
          </p:cNvPr>
          <p:cNvSpPr>
            <a:spLocks noGrp="1"/>
          </p:cNvSpPr>
          <p:nvPr>
            <p:ph type="title"/>
          </p:nvPr>
        </p:nvSpPr>
        <p:spPr/>
        <p:txBody>
          <a:bodyPr/>
          <a:lstStyle/>
          <a:p>
            <a:r>
              <a:rPr lang="nl-NL" dirty="0"/>
              <a:t>Tip: begin met een concrete vraag</a:t>
            </a:r>
          </a:p>
        </p:txBody>
      </p:sp>
      <p:pic>
        <p:nvPicPr>
          <p:cNvPr id="4" name="Afbeelding 3">
            <a:extLst>
              <a:ext uri="{FF2B5EF4-FFF2-40B4-BE49-F238E27FC236}">
                <a16:creationId xmlns:a16="http://schemas.microsoft.com/office/drawing/2014/main" id="{97E09E78-CE0C-402E-9B20-C48E8BF7DEC5}"/>
              </a:ext>
            </a:extLst>
          </p:cNvPr>
          <p:cNvPicPr>
            <a:picLocks noChangeAspect="1"/>
          </p:cNvPicPr>
          <p:nvPr/>
        </p:nvPicPr>
        <p:blipFill>
          <a:blip r:embed="rId3"/>
          <a:stretch>
            <a:fillRect/>
          </a:stretch>
        </p:blipFill>
        <p:spPr>
          <a:xfrm>
            <a:off x="6494804" y="2637269"/>
            <a:ext cx="4956560" cy="1870321"/>
          </a:xfrm>
          <a:prstGeom prst="rect">
            <a:avLst/>
          </a:prstGeom>
        </p:spPr>
      </p:pic>
      <p:sp>
        <p:nvSpPr>
          <p:cNvPr id="5" name="Tekstvak 4">
            <a:extLst>
              <a:ext uri="{FF2B5EF4-FFF2-40B4-BE49-F238E27FC236}">
                <a16:creationId xmlns:a16="http://schemas.microsoft.com/office/drawing/2014/main" id="{654A39C9-CE6D-466E-847E-65950EF5A8D6}"/>
              </a:ext>
            </a:extLst>
          </p:cNvPr>
          <p:cNvSpPr txBox="1"/>
          <p:nvPr/>
        </p:nvSpPr>
        <p:spPr>
          <a:xfrm>
            <a:off x="740636" y="2879933"/>
            <a:ext cx="5674407" cy="1384995"/>
          </a:xfrm>
          <a:prstGeom prst="rect">
            <a:avLst/>
          </a:prstGeom>
          <a:noFill/>
        </p:spPr>
        <p:txBody>
          <a:bodyPr wrap="square" rtlCol="0">
            <a:spAutoFit/>
          </a:bodyPr>
          <a:lstStyle/>
          <a:p>
            <a:r>
              <a:rPr lang="nl-NL" sz="2800" dirty="0"/>
              <a:t>De gemeente Almere wil weten of zij bijzonder “scoort” op het terrein van de ontvangen WOZ-bezwaren</a:t>
            </a:r>
          </a:p>
        </p:txBody>
      </p:sp>
      <p:sp>
        <p:nvSpPr>
          <p:cNvPr id="6" name="Ovaal 5">
            <a:extLst>
              <a:ext uri="{FF2B5EF4-FFF2-40B4-BE49-F238E27FC236}">
                <a16:creationId xmlns:a16="http://schemas.microsoft.com/office/drawing/2014/main" id="{3371CCF0-3545-4836-9AE3-96062366C3B5}"/>
              </a:ext>
            </a:extLst>
          </p:cNvPr>
          <p:cNvSpPr/>
          <p:nvPr/>
        </p:nvSpPr>
        <p:spPr>
          <a:xfrm>
            <a:off x="10369490" y="2420250"/>
            <a:ext cx="1261929" cy="132556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6617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02812-C2F4-4211-B360-177C24939C9F}"/>
              </a:ext>
            </a:extLst>
          </p:cNvPr>
          <p:cNvSpPr>
            <a:spLocks noGrp="1"/>
          </p:cNvSpPr>
          <p:nvPr>
            <p:ph type="title"/>
          </p:nvPr>
        </p:nvSpPr>
        <p:spPr/>
        <p:txBody>
          <a:bodyPr/>
          <a:lstStyle/>
          <a:p>
            <a:r>
              <a:rPr lang="nl-NL" dirty="0"/>
              <a:t>Almere kiest vergelijking</a:t>
            </a:r>
          </a:p>
        </p:txBody>
      </p:sp>
      <p:pic>
        <p:nvPicPr>
          <p:cNvPr id="4" name="Afbeelding 3">
            <a:extLst>
              <a:ext uri="{FF2B5EF4-FFF2-40B4-BE49-F238E27FC236}">
                <a16:creationId xmlns:a16="http://schemas.microsoft.com/office/drawing/2014/main" id="{99FA7476-30A5-471B-9B5A-0F559FC76586}"/>
              </a:ext>
            </a:extLst>
          </p:cNvPr>
          <p:cNvPicPr>
            <a:picLocks noChangeAspect="1"/>
          </p:cNvPicPr>
          <p:nvPr/>
        </p:nvPicPr>
        <p:blipFill>
          <a:blip r:embed="rId3"/>
          <a:stretch>
            <a:fillRect/>
          </a:stretch>
        </p:blipFill>
        <p:spPr>
          <a:xfrm>
            <a:off x="606752" y="2420734"/>
            <a:ext cx="11365906" cy="2016532"/>
          </a:xfrm>
          <a:prstGeom prst="rect">
            <a:avLst/>
          </a:prstGeom>
        </p:spPr>
      </p:pic>
    </p:spTree>
    <p:extLst>
      <p:ext uri="{BB962C8B-B14F-4D97-AF65-F5344CB8AC3E}">
        <p14:creationId xmlns:p14="http://schemas.microsoft.com/office/powerpoint/2010/main" val="384367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DFC0C-83EE-4892-A1F9-9E22341F858D}"/>
              </a:ext>
            </a:extLst>
          </p:cNvPr>
          <p:cNvSpPr>
            <a:spLocks noGrp="1"/>
          </p:cNvSpPr>
          <p:nvPr>
            <p:ph type="title"/>
          </p:nvPr>
        </p:nvSpPr>
        <p:spPr/>
        <p:txBody>
          <a:bodyPr/>
          <a:lstStyle/>
          <a:p>
            <a:r>
              <a:rPr lang="nl-NL" dirty="0"/>
              <a:t>Resultaat direct zichtbaar</a:t>
            </a:r>
          </a:p>
        </p:txBody>
      </p:sp>
      <p:pic>
        <p:nvPicPr>
          <p:cNvPr id="4" name="Afbeelding 3">
            <a:extLst>
              <a:ext uri="{FF2B5EF4-FFF2-40B4-BE49-F238E27FC236}">
                <a16:creationId xmlns:a16="http://schemas.microsoft.com/office/drawing/2014/main" id="{76FC8DBA-E8C1-4FA3-8628-574113A338E2}"/>
              </a:ext>
            </a:extLst>
          </p:cNvPr>
          <p:cNvPicPr>
            <a:picLocks/>
          </p:cNvPicPr>
          <p:nvPr/>
        </p:nvPicPr>
        <p:blipFill>
          <a:blip r:embed="rId3"/>
          <a:stretch>
            <a:fillRect/>
          </a:stretch>
        </p:blipFill>
        <p:spPr>
          <a:xfrm>
            <a:off x="838200" y="1970867"/>
            <a:ext cx="10080000" cy="4320000"/>
          </a:xfrm>
          <a:prstGeom prst="rect">
            <a:avLst/>
          </a:prstGeom>
        </p:spPr>
      </p:pic>
    </p:spTree>
    <p:extLst>
      <p:ext uri="{BB962C8B-B14F-4D97-AF65-F5344CB8AC3E}">
        <p14:creationId xmlns:p14="http://schemas.microsoft.com/office/powerpoint/2010/main" val="3059247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02812-C2F4-4211-B360-177C24939C9F}"/>
              </a:ext>
            </a:extLst>
          </p:cNvPr>
          <p:cNvSpPr>
            <a:spLocks noGrp="1"/>
          </p:cNvSpPr>
          <p:nvPr>
            <p:ph type="title"/>
          </p:nvPr>
        </p:nvSpPr>
        <p:spPr/>
        <p:txBody>
          <a:bodyPr/>
          <a:lstStyle/>
          <a:p>
            <a:r>
              <a:rPr lang="nl-NL" dirty="0"/>
              <a:t>Almere kiest Amersfoort voor de vergelijking</a:t>
            </a:r>
          </a:p>
        </p:txBody>
      </p:sp>
      <p:pic>
        <p:nvPicPr>
          <p:cNvPr id="5" name="Afbeelding 4">
            <a:extLst>
              <a:ext uri="{FF2B5EF4-FFF2-40B4-BE49-F238E27FC236}">
                <a16:creationId xmlns:a16="http://schemas.microsoft.com/office/drawing/2014/main" id="{8512D01C-4720-4B2D-A6B3-793B583B6871}"/>
              </a:ext>
            </a:extLst>
          </p:cNvPr>
          <p:cNvPicPr>
            <a:picLocks noChangeAspect="1"/>
          </p:cNvPicPr>
          <p:nvPr/>
        </p:nvPicPr>
        <p:blipFill>
          <a:blip r:embed="rId3"/>
          <a:stretch>
            <a:fillRect/>
          </a:stretch>
        </p:blipFill>
        <p:spPr>
          <a:xfrm>
            <a:off x="703603" y="2528624"/>
            <a:ext cx="10784793" cy="1800752"/>
          </a:xfrm>
          <a:prstGeom prst="rect">
            <a:avLst/>
          </a:prstGeom>
        </p:spPr>
      </p:pic>
    </p:spTree>
    <p:extLst>
      <p:ext uri="{BB962C8B-B14F-4D97-AF65-F5344CB8AC3E}">
        <p14:creationId xmlns:p14="http://schemas.microsoft.com/office/powerpoint/2010/main" val="1239892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183FD-BD3C-4515-A267-74065ACDDA97}"/>
              </a:ext>
            </a:extLst>
          </p:cNvPr>
          <p:cNvSpPr>
            <a:spLocks noGrp="1"/>
          </p:cNvSpPr>
          <p:nvPr>
            <p:ph type="title"/>
          </p:nvPr>
        </p:nvSpPr>
        <p:spPr/>
        <p:txBody>
          <a:bodyPr/>
          <a:lstStyle/>
          <a:p>
            <a:r>
              <a:rPr lang="nl-NL" dirty="0"/>
              <a:t>Resultaat direct zichtbaar</a:t>
            </a:r>
          </a:p>
        </p:txBody>
      </p:sp>
      <p:pic>
        <p:nvPicPr>
          <p:cNvPr id="7" name="Afbeelding 6">
            <a:extLst>
              <a:ext uri="{FF2B5EF4-FFF2-40B4-BE49-F238E27FC236}">
                <a16:creationId xmlns:a16="http://schemas.microsoft.com/office/drawing/2014/main" id="{50E70855-9CFD-4849-8F11-E133BBF98D77}"/>
              </a:ext>
            </a:extLst>
          </p:cNvPr>
          <p:cNvPicPr>
            <a:picLocks/>
          </p:cNvPicPr>
          <p:nvPr/>
        </p:nvPicPr>
        <p:blipFill>
          <a:blip r:embed="rId3"/>
          <a:stretch>
            <a:fillRect/>
          </a:stretch>
        </p:blipFill>
        <p:spPr>
          <a:xfrm>
            <a:off x="1324597" y="1788133"/>
            <a:ext cx="10080000" cy="4320000"/>
          </a:xfrm>
          <a:prstGeom prst="rect">
            <a:avLst/>
          </a:prstGeom>
        </p:spPr>
      </p:pic>
    </p:spTree>
    <p:extLst>
      <p:ext uri="{BB962C8B-B14F-4D97-AF65-F5344CB8AC3E}">
        <p14:creationId xmlns:p14="http://schemas.microsoft.com/office/powerpoint/2010/main" val="1778580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9EE2F-9889-417B-B788-4D60DD4996CB}"/>
              </a:ext>
            </a:extLst>
          </p:cNvPr>
          <p:cNvSpPr>
            <a:spLocks noGrp="1"/>
          </p:cNvSpPr>
          <p:nvPr>
            <p:ph type="title"/>
          </p:nvPr>
        </p:nvSpPr>
        <p:spPr/>
        <p:txBody>
          <a:bodyPr/>
          <a:lstStyle/>
          <a:p>
            <a:r>
              <a:rPr lang="nl-NL" dirty="0"/>
              <a:t>Dieper analyseren</a:t>
            </a:r>
          </a:p>
        </p:txBody>
      </p:sp>
      <p:pic>
        <p:nvPicPr>
          <p:cNvPr id="4" name="Afbeelding 3">
            <a:extLst>
              <a:ext uri="{FF2B5EF4-FFF2-40B4-BE49-F238E27FC236}">
                <a16:creationId xmlns:a16="http://schemas.microsoft.com/office/drawing/2014/main" id="{DF52A677-1D27-4D1E-8A74-D2F5B28EC503}"/>
              </a:ext>
            </a:extLst>
          </p:cNvPr>
          <p:cNvPicPr>
            <a:picLocks noChangeAspect="1"/>
          </p:cNvPicPr>
          <p:nvPr/>
        </p:nvPicPr>
        <p:blipFill>
          <a:blip r:embed="rId3"/>
          <a:stretch>
            <a:fillRect/>
          </a:stretch>
        </p:blipFill>
        <p:spPr>
          <a:xfrm>
            <a:off x="2020534" y="1560852"/>
            <a:ext cx="8150932" cy="4932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13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B1797-D8AD-4A34-ABF2-C22DE06B5AF4}"/>
              </a:ext>
            </a:extLst>
          </p:cNvPr>
          <p:cNvSpPr>
            <a:spLocks noGrp="1"/>
          </p:cNvSpPr>
          <p:nvPr>
            <p:ph type="title"/>
          </p:nvPr>
        </p:nvSpPr>
        <p:spPr/>
        <p:txBody>
          <a:bodyPr/>
          <a:lstStyle/>
          <a:p>
            <a:r>
              <a:rPr lang="nl-NL" dirty="0"/>
              <a:t>Dieper analyseren</a:t>
            </a:r>
          </a:p>
        </p:txBody>
      </p:sp>
      <p:pic>
        <p:nvPicPr>
          <p:cNvPr id="4" name="Afbeelding 3">
            <a:extLst>
              <a:ext uri="{FF2B5EF4-FFF2-40B4-BE49-F238E27FC236}">
                <a16:creationId xmlns:a16="http://schemas.microsoft.com/office/drawing/2014/main" id="{D41F176F-40BC-41DE-BE51-9DF1B8CAF47E}"/>
              </a:ext>
            </a:extLst>
          </p:cNvPr>
          <p:cNvPicPr>
            <a:picLocks noChangeAspect="1"/>
          </p:cNvPicPr>
          <p:nvPr/>
        </p:nvPicPr>
        <p:blipFill>
          <a:blip r:embed="rId3"/>
          <a:stretch>
            <a:fillRect/>
          </a:stretch>
        </p:blipFill>
        <p:spPr>
          <a:xfrm>
            <a:off x="1871226" y="1348692"/>
            <a:ext cx="8449547" cy="5144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5947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A2B78-AEA4-49A0-88AC-3CB4835D7140}"/>
              </a:ext>
            </a:extLst>
          </p:cNvPr>
          <p:cNvSpPr>
            <a:spLocks noGrp="1"/>
          </p:cNvSpPr>
          <p:nvPr>
            <p:ph type="title"/>
          </p:nvPr>
        </p:nvSpPr>
        <p:spPr/>
        <p:txBody>
          <a:bodyPr/>
          <a:lstStyle/>
          <a:p>
            <a:r>
              <a:rPr lang="nl-NL" dirty="0"/>
              <a:t>Dieper analyseren</a:t>
            </a:r>
          </a:p>
        </p:txBody>
      </p:sp>
      <p:pic>
        <p:nvPicPr>
          <p:cNvPr id="6" name="Afbeelding 5">
            <a:extLst>
              <a:ext uri="{FF2B5EF4-FFF2-40B4-BE49-F238E27FC236}">
                <a16:creationId xmlns:a16="http://schemas.microsoft.com/office/drawing/2014/main" id="{E224433F-3A89-4F84-A2E3-6996480195AF}"/>
              </a:ext>
            </a:extLst>
          </p:cNvPr>
          <p:cNvPicPr>
            <a:picLocks noChangeAspect="1"/>
          </p:cNvPicPr>
          <p:nvPr/>
        </p:nvPicPr>
        <p:blipFill>
          <a:blip r:embed="rId3"/>
          <a:stretch>
            <a:fillRect/>
          </a:stretch>
        </p:blipFill>
        <p:spPr>
          <a:xfrm>
            <a:off x="2006864" y="1407809"/>
            <a:ext cx="8513007" cy="5163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0441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6DE6D-F727-494A-980E-1BAB097ADE92}"/>
              </a:ext>
            </a:extLst>
          </p:cNvPr>
          <p:cNvSpPr>
            <a:spLocks noGrp="1"/>
          </p:cNvSpPr>
          <p:nvPr>
            <p:ph type="title"/>
          </p:nvPr>
        </p:nvSpPr>
        <p:spPr/>
        <p:txBody>
          <a:bodyPr/>
          <a:lstStyle/>
          <a:p>
            <a:r>
              <a:rPr lang="nl-NL" dirty="0"/>
              <a:t>Uitleg werking Dashboard WOZ-benchmark</a:t>
            </a:r>
          </a:p>
        </p:txBody>
      </p:sp>
      <p:pic>
        <p:nvPicPr>
          <p:cNvPr id="4" name="Afbeelding 3">
            <a:extLst>
              <a:ext uri="{FF2B5EF4-FFF2-40B4-BE49-F238E27FC236}">
                <a16:creationId xmlns:a16="http://schemas.microsoft.com/office/drawing/2014/main" id="{C5AFF943-E3CE-4090-A43D-F178F038938A}"/>
              </a:ext>
            </a:extLst>
          </p:cNvPr>
          <p:cNvPicPr>
            <a:picLocks noChangeAspect="1"/>
          </p:cNvPicPr>
          <p:nvPr/>
        </p:nvPicPr>
        <p:blipFill>
          <a:blip r:embed="rId3"/>
          <a:stretch>
            <a:fillRect/>
          </a:stretch>
        </p:blipFill>
        <p:spPr>
          <a:xfrm>
            <a:off x="2571750" y="2116137"/>
            <a:ext cx="7048500" cy="4048125"/>
          </a:xfrm>
          <a:prstGeom prst="rect">
            <a:avLst/>
          </a:prstGeom>
        </p:spPr>
      </p:pic>
    </p:spTree>
    <p:extLst>
      <p:ext uri="{BB962C8B-B14F-4D97-AF65-F5344CB8AC3E}">
        <p14:creationId xmlns:p14="http://schemas.microsoft.com/office/powerpoint/2010/main" val="203314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3D7E2-3F75-4B12-8E31-03001219AB73}"/>
              </a:ext>
            </a:extLst>
          </p:cNvPr>
          <p:cNvSpPr>
            <a:spLocks noGrp="1"/>
          </p:cNvSpPr>
          <p:nvPr>
            <p:ph type="ctrTitle"/>
          </p:nvPr>
        </p:nvSpPr>
        <p:spPr/>
        <p:txBody>
          <a:bodyPr>
            <a:normAutofit fontScale="90000"/>
          </a:bodyPr>
          <a:lstStyle/>
          <a:p>
            <a:r>
              <a:rPr lang="nl-NL" dirty="0"/>
              <a:t>De WOZ-benchmark</a:t>
            </a:r>
            <a:br>
              <a:rPr lang="nl-NL" dirty="0"/>
            </a:br>
            <a:r>
              <a:rPr lang="nl-NL" dirty="0"/>
              <a:t>Essentieel voor de WOZ en iedere WOZ-organisatie</a:t>
            </a:r>
          </a:p>
        </p:txBody>
      </p:sp>
      <p:sp>
        <p:nvSpPr>
          <p:cNvPr id="3" name="Ondertitel 2">
            <a:extLst>
              <a:ext uri="{FF2B5EF4-FFF2-40B4-BE49-F238E27FC236}">
                <a16:creationId xmlns:a16="http://schemas.microsoft.com/office/drawing/2014/main" id="{3778A245-5B5E-4D84-BA4B-E3F4F9C9C95F}"/>
              </a:ext>
            </a:extLst>
          </p:cNvPr>
          <p:cNvSpPr>
            <a:spLocks noGrp="1"/>
          </p:cNvSpPr>
          <p:nvPr>
            <p:ph type="subTitle" idx="1"/>
          </p:nvPr>
        </p:nvSpPr>
        <p:spPr>
          <a:xfrm>
            <a:off x="1630324" y="4907756"/>
            <a:ext cx="9144000" cy="1655762"/>
          </a:xfrm>
        </p:spPr>
        <p:txBody>
          <a:bodyPr/>
          <a:lstStyle/>
          <a:p>
            <a:endParaRPr lang="nl-NL" dirty="0"/>
          </a:p>
          <a:p>
            <a:r>
              <a:rPr lang="nl-NL" dirty="0"/>
              <a:t>Waarderingskamer</a:t>
            </a:r>
          </a:p>
          <a:p>
            <a:r>
              <a:rPr lang="nl-NL" dirty="0"/>
              <a:t>31 maart 2022</a:t>
            </a:r>
          </a:p>
        </p:txBody>
      </p:sp>
      <p:pic>
        <p:nvPicPr>
          <p:cNvPr id="4" name="Afbeelding 3">
            <a:extLst>
              <a:ext uri="{FF2B5EF4-FFF2-40B4-BE49-F238E27FC236}">
                <a16:creationId xmlns:a16="http://schemas.microsoft.com/office/drawing/2014/main" id="{BBADB189-FB3F-4E71-8989-E5FA14B5A6CA}"/>
              </a:ext>
            </a:extLst>
          </p:cNvPr>
          <p:cNvPicPr>
            <a:picLocks noChangeAspect="1"/>
          </p:cNvPicPr>
          <p:nvPr/>
        </p:nvPicPr>
        <p:blipFill>
          <a:blip r:embed="rId3"/>
          <a:stretch>
            <a:fillRect/>
          </a:stretch>
        </p:blipFill>
        <p:spPr>
          <a:xfrm>
            <a:off x="4445470" y="4471588"/>
            <a:ext cx="3513707" cy="872335"/>
          </a:xfrm>
          <a:prstGeom prst="rect">
            <a:avLst/>
          </a:prstGeom>
        </p:spPr>
      </p:pic>
    </p:spTree>
    <p:extLst>
      <p:ext uri="{BB962C8B-B14F-4D97-AF65-F5344CB8AC3E}">
        <p14:creationId xmlns:p14="http://schemas.microsoft.com/office/powerpoint/2010/main" val="2764305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2D8BF-FFCE-4F7A-BF97-06CE30DD5460}"/>
              </a:ext>
            </a:extLst>
          </p:cNvPr>
          <p:cNvSpPr>
            <a:spLocks noGrp="1"/>
          </p:cNvSpPr>
          <p:nvPr>
            <p:ph type="title"/>
          </p:nvPr>
        </p:nvSpPr>
        <p:spPr/>
        <p:txBody>
          <a:bodyPr/>
          <a:lstStyle/>
          <a:p>
            <a:r>
              <a:rPr lang="nl-NL" dirty="0"/>
              <a:t>Mogelijke onderwerpen voor vergelijking</a:t>
            </a:r>
          </a:p>
        </p:txBody>
      </p:sp>
      <p:sp>
        <p:nvSpPr>
          <p:cNvPr id="3" name="Tijdelijke aanduiding voor inhoud 2">
            <a:extLst>
              <a:ext uri="{FF2B5EF4-FFF2-40B4-BE49-F238E27FC236}">
                <a16:creationId xmlns:a16="http://schemas.microsoft.com/office/drawing/2014/main" id="{CE66D0BE-DC2D-49B1-87FB-D6F8F8FDEB89}"/>
              </a:ext>
            </a:extLst>
          </p:cNvPr>
          <p:cNvSpPr>
            <a:spLocks noGrp="1"/>
          </p:cNvSpPr>
          <p:nvPr>
            <p:ph idx="1"/>
          </p:nvPr>
        </p:nvSpPr>
        <p:spPr/>
        <p:txBody>
          <a:bodyPr/>
          <a:lstStyle/>
          <a:p>
            <a:pPr marL="0" indent="0">
              <a:buNone/>
            </a:pPr>
            <a:r>
              <a:rPr lang="nl-NL" dirty="0"/>
              <a:t>Zie voorbeelden op onze website:</a:t>
            </a:r>
          </a:p>
          <a:p>
            <a:pPr lvl="1"/>
            <a:r>
              <a:rPr lang="nl-NL" dirty="0"/>
              <a:t>Aanbesteding nieuw softwarepakket</a:t>
            </a:r>
          </a:p>
          <a:p>
            <a:pPr lvl="1"/>
            <a:r>
              <a:rPr lang="nl-NL" dirty="0"/>
              <a:t>Bezwaarafhandeling</a:t>
            </a:r>
          </a:p>
          <a:p>
            <a:pPr lvl="1"/>
            <a:r>
              <a:rPr lang="nl-NL" dirty="0"/>
              <a:t>Personeelsbestand WOZ-uitvoering</a:t>
            </a:r>
          </a:p>
          <a:p>
            <a:pPr lvl="1"/>
            <a:r>
              <a:rPr lang="nl-NL" dirty="0"/>
              <a:t>Proces- en griffiekosten</a:t>
            </a:r>
          </a:p>
        </p:txBody>
      </p:sp>
    </p:spTree>
    <p:extLst>
      <p:ext uri="{BB962C8B-B14F-4D97-AF65-F5344CB8AC3E}">
        <p14:creationId xmlns:p14="http://schemas.microsoft.com/office/powerpoint/2010/main" val="3380378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C6C24-C9CA-4673-8FA2-896A3E2D39DF}"/>
              </a:ext>
            </a:extLst>
          </p:cNvPr>
          <p:cNvSpPr>
            <a:spLocks noGrp="1"/>
          </p:cNvSpPr>
          <p:nvPr>
            <p:ph type="title"/>
          </p:nvPr>
        </p:nvSpPr>
        <p:spPr/>
        <p:txBody>
          <a:bodyPr/>
          <a:lstStyle/>
          <a:p>
            <a:r>
              <a:rPr lang="nl-NL" dirty="0"/>
              <a:t>Gesprekken aangaan met andere gemeenten</a:t>
            </a:r>
          </a:p>
        </p:txBody>
      </p:sp>
      <p:pic>
        <p:nvPicPr>
          <p:cNvPr id="5" name="Afbeelding 4">
            <a:extLst>
              <a:ext uri="{FF2B5EF4-FFF2-40B4-BE49-F238E27FC236}">
                <a16:creationId xmlns:a16="http://schemas.microsoft.com/office/drawing/2014/main" id="{19D4EDF0-C0E3-4F84-BAED-8AEC1AAFCC91}"/>
              </a:ext>
            </a:extLst>
          </p:cNvPr>
          <p:cNvPicPr>
            <a:picLocks noChangeAspect="1"/>
          </p:cNvPicPr>
          <p:nvPr/>
        </p:nvPicPr>
        <p:blipFill>
          <a:blip r:embed="rId3"/>
          <a:stretch>
            <a:fillRect/>
          </a:stretch>
        </p:blipFill>
        <p:spPr>
          <a:xfrm>
            <a:off x="1991509" y="1455790"/>
            <a:ext cx="8208981" cy="5037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9949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67F5D-5379-4393-A875-35E2BFE5B197}"/>
              </a:ext>
            </a:extLst>
          </p:cNvPr>
          <p:cNvSpPr>
            <a:spLocks noGrp="1"/>
          </p:cNvSpPr>
          <p:nvPr>
            <p:ph type="title"/>
          </p:nvPr>
        </p:nvSpPr>
        <p:spPr/>
        <p:txBody>
          <a:bodyPr/>
          <a:lstStyle/>
          <a:p>
            <a:r>
              <a:rPr lang="nl-NL" dirty="0"/>
              <a:t>Samenhang benchmark vragenlijst en voortgangsinventarisatie</a:t>
            </a:r>
          </a:p>
        </p:txBody>
      </p:sp>
      <p:sp>
        <p:nvSpPr>
          <p:cNvPr id="3" name="Tijdelijke aanduiding voor tekst 2">
            <a:extLst>
              <a:ext uri="{FF2B5EF4-FFF2-40B4-BE49-F238E27FC236}">
                <a16:creationId xmlns:a16="http://schemas.microsoft.com/office/drawing/2014/main" id="{977856B7-7FC0-4859-9F69-80250D5AA235}"/>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3675251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CD266-2786-418E-BF0F-294BC189FAAF}"/>
              </a:ext>
            </a:extLst>
          </p:cNvPr>
          <p:cNvSpPr>
            <a:spLocks noGrp="1"/>
          </p:cNvSpPr>
          <p:nvPr>
            <p:ph type="title"/>
          </p:nvPr>
        </p:nvSpPr>
        <p:spPr/>
        <p:txBody>
          <a:bodyPr/>
          <a:lstStyle/>
          <a:p>
            <a:r>
              <a:rPr lang="nl-NL" dirty="0"/>
              <a:t>Vergelijking vragenlijsten</a:t>
            </a:r>
          </a:p>
        </p:txBody>
      </p:sp>
      <p:sp>
        <p:nvSpPr>
          <p:cNvPr id="3" name="Tijdelijke aanduiding voor tekst 2">
            <a:extLst>
              <a:ext uri="{FF2B5EF4-FFF2-40B4-BE49-F238E27FC236}">
                <a16:creationId xmlns:a16="http://schemas.microsoft.com/office/drawing/2014/main" id="{E146B608-4F77-41A3-ADF4-307F88CB7194}"/>
              </a:ext>
            </a:extLst>
          </p:cNvPr>
          <p:cNvSpPr>
            <a:spLocks noGrp="1"/>
          </p:cNvSpPr>
          <p:nvPr>
            <p:ph type="body" idx="1"/>
          </p:nvPr>
        </p:nvSpPr>
        <p:spPr/>
        <p:txBody>
          <a:bodyPr/>
          <a:lstStyle/>
          <a:p>
            <a:r>
              <a:rPr lang="nl-NL" dirty="0"/>
              <a:t>WOZ-benchmark</a:t>
            </a:r>
          </a:p>
        </p:txBody>
      </p:sp>
      <p:sp>
        <p:nvSpPr>
          <p:cNvPr id="4" name="Tijdelijke aanduiding voor inhoud 3">
            <a:extLst>
              <a:ext uri="{FF2B5EF4-FFF2-40B4-BE49-F238E27FC236}">
                <a16:creationId xmlns:a16="http://schemas.microsoft.com/office/drawing/2014/main" id="{3836B9AB-C4E4-4EBA-9B79-07A0A4771143}"/>
              </a:ext>
            </a:extLst>
          </p:cNvPr>
          <p:cNvSpPr>
            <a:spLocks noGrp="1"/>
          </p:cNvSpPr>
          <p:nvPr>
            <p:ph sz="half" idx="2"/>
          </p:nvPr>
        </p:nvSpPr>
        <p:spPr>
          <a:xfrm>
            <a:off x="862014" y="2505075"/>
            <a:ext cx="5157787" cy="3684588"/>
          </a:xfrm>
        </p:spPr>
        <p:txBody>
          <a:bodyPr/>
          <a:lstStyle/>
          <a:p>
            <a:r>
              <a:rPr lang="nl-NL" dirty="0"/>
              <a:t>Kosten centraal</a:t>
            </a:r>
          </a:p>
          <a:p>
            <a:r>
              <a:rPr lang="nl-NL" dirty="0"/>
              <a:t>Een keer per jaar</a:t>
            </a:r>
          </a:p>
          <a:p>
            <a:r>
              <a:rPr lang="nl-NL" dirty="0"/>
              <a:t>Niet verplicht</a:t>
            </a:r>
          </a:p>
          <a:p>
            <a:r>
              <a:rPr lang="nl-NL" dirty="0"/>
              <a:t>Voor eind maart indienen</a:t>
            </a:r>
            <a:br>
              <a:rPr lang="nl-NL" dirty="0"/>
            </a:br>
            <a:r>
              <a:rPr lang="nl-NL" dirty="0"/>
              <a:t>(dit jaar 8 april)</a:t>
            </a:r>
          </a:p>
          <a:p>
            <a:r>
              <a:rPr lang="nl-NL" dirty="0"/>
              <a:t>Algemeen rapport en dashboard</a:t>
            </a:r>
          </a:p>
          <a:p>
            <a:endParaRPr lang="nl-NL" dirty="0"/>
          </a:p>
        </p:txBody>
      </p:sp>
      <p:sp>
        <p:nvSpPr>
          <p:cNvPr id="5" name="Tijdelijke aanduiding voor tekst 4">
            <a:extLst>
              <a:ext uri="{FF2B5EF4-FFF2-40B4-BE49-F238E27FC236}">
                <a16:creationId xmlns:a16="http://schemas.microsoft.com/office/drawing/2014/main" id="{1075A45B-13FE-45F5-86A5-130F6BA87BEC}"/>
              </a:ext>
            </a:extLst>
          </p:cNvPr>
          <p:cNvSpPr>
            <a:spLocks noGrp="1"/>
          </p:cNvSpPr>
          <p:nvPr>
            <p:ph type="body" sz="quarter" idx="3"/>
          </p:nvPr>
        </p:nvSpPr>
        <p:spPr/>
        <p:txBody>
          <a:bodyPr/>
          <a:lstStyle/>
          <a:p>
            <a:r>
              <a:rPr lang="nl-NL" dirty="0"/>
              <a:t>Voortgangsinventarisatie</a:t>
            </a:r>
          </a:p>
        </p:txBody>
      </p:sp>
      <p:sp>
        <p:nvSpPr>
          <p:cNvPr id="6" name="Tijdelijke aanduiding voor inhoud 5">
            <a:extLst>
              <a:ext uri="{FF2B5EF4-FFF2-40B4-BE49-F238E27FC236}">
                <a16:creationId xmlns:a16="http://schemas.microsoft.com/office/drawing/2014/main" id="{74530CC9-2115-4C0F-BDB9-D63E4E959751}"/>
              </a:ext>
            </a:extLst>
          </p:cNvPr>
          <p:cNvSpPr>
            <a:spLocks noGrp="1"/>
          </p:cNvSpPr>
          <p:nvPr>
            <p:ph sz="quarter" idx="4"/>
          </p:nvPr>
        </p:nvSpPr>
        <p:spPr/>
        <p:txBody>
          <a:bodyPr/>
          <a:lstStyle/>
          <a:p>
            <a:r>
              <a:rPr lang="nl-NL" dirty="0"/>
              <a:t>Kwaliteit centraal (beheersing)</a:t>
            </a:r>
          </a:p>
          <a:p>
            <a:r>
              <a:rPr lang="nl-NL" dirty="0"/>
              <a:t>Drie keer per jaar</a:t>
            </a:r>
          </a:p>
          <a:p>
            <a:r>
              <a:rPr lang="nl-NL" dirty="0"/>
              <a:t>Verplicht</a:t>
            </a:r>
          </a:p>
          <a:p>
            <a:r>
              <a:rPr lang="nl-NL" dirty="0"/>
              <a:t>April, oktober en voor het verzenden van de beschikkingen</a:t>
            </a:r>
          </a:p>
          <a:p>
            <a:r>
              <a:rPr lang="nl-NL" dirty="0"/>
              <a:t>Individuele terugkoppeling en dashboard</a:t>
            </a:r>
          </a:p>
          <a:p>
            <a:endParaRPr lang="nl-NL" dirty="0"/>
          </a:p>
        </p:txBody>
      </p:sp>
    </p:spTree>
    <p:extLst>
      <p:ext uri="{BB962C8B-B14F-4D97-AF65-F5344CB8AC3E}">
        <p14:creationId xmlns:p14="http://schemas.microsoft.com/office/powerpoint/2010/main" val="321750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Integratie vragenlijsten (vraag 8)</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fontScale="92500" lnSpcReduction="20000"/>
          </a:bodyPr>
          <a:lstStyle/>
          <a:p>
            <a:pPr marL="0" indent="0">
              <a:buNone/>
            </a:pPr>
            <a:r>
              <a:rPr lang="nl-NL" b="1" i="1" dirty="0"/>
              <a:t>Van mij mag de vragenlijst over de benchmark gewoon onderdeel worden van de vragenlijst voor de aprilinventarisatie</a:t>
            </a:r>
          </a:p>
          <a:p>
            <a:endParaRPr lang="nl-NL" dirty="0"/>
          </a:p>
          <a:p>
            <a:pPr marL="514350" indent="-514350">
              <a:buFont typeface="+mj-lt"/>
              <a:buAutoNum type="alphaUcPeriod"/>
            </a:pPr>
            <a:r>
              <a:rPr lang="nl-NL" dirty="0"/>
              <a:t>Fijn, dan lopen ook de indieningsmomenten parallel</a:t>
            </a:r>
          </a:p>
          <a:p>
            <a:pPr marL="514350" indent="-514350">
              <a:buFont typeface="+mj-lt"/>
              <a:buAutoNum type="alphaUcPeriod"/>
            </a:pPr>
            <a:r>
              <a:rPr lang="nl-NL" dirty="0"/>
              <a:t>Goed idee, dan wordt deze ook verplicht en krijgt ik van het management wel de ruimte om deze ook in te vullen</a:t>
            </a:r>
          </a:p>
          <a:p>
            <a:pPr marL="514350" indent="-514350">
              <a:buFont typeface="+mj-lt"/>
              <a:buAutoNum type="alphaUcPeriod"/>
            </a:pPr>
            <a:r>
              <a:rPr lang="nl-NL" dirty="0"/>
              <a:t>Goed idee, door de integratie van de vragen wordt het invullen makkelijker</a:t>
            </a:r>
          </a:p>
          <a:p>
            <a:pPr marL="514350" indent="-514350">
              <a:buFont typeface="+mj-lt"/>
              <a:buAutoNum type="alphaUcPeriod"/>
            </a:pPr>
            <a:r>
              <a:rPr lang="nl-NL" dirty="0"/>
              <a:t>Slecht idee, we willen graag zelf kunnen kiezen of we willen deelnemen</a:t>
            </a:r>
          </a:p>
          <a:p>
            <a:pPr marL="514350" indent="-514350">
              <a:buFont typeface="+mj-lt"/>
              <a:buAutoNum type="alphaUcPeriod"/>
            </a:pPr>
            <a:r>
              <a:rPr lang="nl-NL" dirty="0"/>
              <a:t>Neutraal</a:t>
            </a:r>
          </a:p>
          <a:p>
            <a:pPr marL="514350" indent="-514350">
              <a:buFont typeface="+mj-lt"/>
              <a:buAutoNum type="alphaUcPeriod"/>
            </a:pPr>
            <a:r>
              <a:rPr lang="nl-NL" dirty="0"/>
              <a:t>N.v.t. we zijn geen uitvoeringsorganisatie</a:t>
            </a:r>
          </a:p>
          <a:p>
            <a:endParaRPr lang="nl-NL" dirty="0"/>
          </a:p>
          <a:p>
            <a:pPr lvl="1"/>
            <a:endParaRPr lang="nl-NL" dirty="0"/>
          </a:p>
        </p:txBody>
      </p:sp>
    </p:spTree>
    <p:extLst>
      <p:ext uri="{BB962C8B-B14F-4D97-AF65-F5344CB8AC3E}">
        <p14:creationId xmlns:p14="http://schemas.microsoft.com/office/powerpoint/2010/main" val="3150274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EC256-5CB8-4414-9949-05EB769423CB}"/>
              </a:ext>
            </a:extLst>
          </p:cNvPr>
          <p:cNvSpPr>
            <a:spLocks noGrp="1"/>
          </p:cNvSpPr>
          <p:nvPr>
            <p:ph type="title"/>
          </p:nvPr>
        </p:nvSpPr>
        <p:spPr/>
        <p:txBody>
          <a:bodyPr/>
          <a:lstStyle/>
          <a:p>
            <a:r>
              <a:rPr lang="nl-NL" dirty="0"/>
              <a:t>Les uit stakeholdersonderzoek</a:t>
            </a:r>
          </a:p>
        </p:txBody>
      </p:sp>
      <p:sp>
        <p:nvSpPr>
          <p:cNvPr id="3" name="Tijdelijke aanduiding voor inhoud 2">
            <a:extLst>
              <a:ext uri="{FF2B5EF4-FFF2-40B4-BE49-F238E27FC236}">
                <a16:creationId xmlns:a16="http://schemas.microsoft.com/office/drawing/2014/main" id="{C8A567FF-A543-4D8C-8AC4-E629846FE0F7}"/>
              </a:ext>
            </a:extLst>
          </p:cNvPr>
          <p:cNvSpPr>
            <a:spLocks noGrp="1"/>
          </p:cNvSpPr>
          <p:nvPr>
            <p:ph idx="1"/>
          </p:nvPr>
        </p:nvSpPr>
        <p:spPr>
          <a:xfrm>
            <a:off x="838200" y="1825625"/>
            <a:ext cx="5685148" cy="4351338"/>
          </a:xfrm>
        </p:spPr>
        <p:txBody>
          <a:bodyPr/>
          <a:lstStyle/>
          <a:p>
            <a:r>
              <a:rPr lang="nl-NL" dirty="0"/>
              <a:t>Verhouding tussen baten en lasten vragenlijsten kan nog verbeterd worden</a:t>
            </a:r>
          </a:p>
          <a:p>
            <a:pPr lvl="1"/>
            <a:r>
              <a:rPr lang="nl-NL" dirty="0"/>
              <a:t>Daar wordt door ons aan gewerkt!</a:t>
            </a:r>
          </a:p>
          <a:p>
            <a:r>
              <a:rPr lang="nl-NL" dirty="0"/>
              <a:t>Tips zijn welkom!</a:t>
            </a:r>
          </a:p>
        </p:txBody>
      </p:sp>
      <p:pic>
        <p:nvPicPr>
          <p:cNvPr id="5" name="Afbeelding 4">
            <a:extLst>
              <a:ext uri="{FF2B5EF4-FFF2-40B4-BE49-F238E27FC236}">
                <a16:creationId xmlns:a16="http://schemas.microsoft.com/office/drawing/2014/main" id="{4342A6F4-C36F-462D-BB10-224BCE223CDB}"/>
              </a:ext>
            </a:extLst>
          </p:cNvPr>
          <p:cNvPicPr>
            <a:picLocks noChangeAspect="1"/>
          </p:cNvPicPr>
          <p:nvPr/>
        </p:nvPicPr>
        <p:blipFill>
          <a:blip r:embed="rId3"/>
          <a:stretch>
            <a:fillRect/>
          </a:stretch>
        </p:blipFill>
        <p:spPr>
          <a:xfrm>
            <a:off x="7838365" y="1318189"/>
            <a:ext cx="3515435" cy="4947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6057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F46DA-5967-4014-82B0-2D36E50284D3}"/>
              </a:ext>
            </a:extLst>
          </p:cNvPr>
          <p:cNvSpPr>
            <a:spLocks noGrp="1"/>
          </p:cNvSpPr>
          <p:nvPr>
            <p:ph type="title"/>
          </p:nvPr>
        </p:nvSpPr>
        <p:spPr/>
        <p:txBody>
          <a:bodyPr/>
          <a:lstStyle/>
          <a:p>
            <a:r>
              <a:rPr lang="nl-NL" dirty="0"/>
              <a:t>Benchmark vragenlijst</a:t>
            </a:r>
          </a:p>
        </p:txBody>
      </p:sp>
      <p:pic>
        <p:nvPicPr>
          <p:cNvPr id="1026" name="Afbeelding 1">
            <a:extLst>
              <a:ext uri="{FF2B5EF4-FFF2-40B4-BE49-F238E27FC236}">
                <a16:creationId xmlns:a16="http://schemas.microsoft.com/office/drawing/2014/main" id="{628F66B0-7269-4755-8569-0AE038AF5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980" y="1808191"/>
            <a:ext cx="7525226" cy="4587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6680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40F27-28D5-4FC8-90D2-F972C41C9551}"/>
              </a:ext>
            </a:extLst>
          </p:cNvPr>
          <p:cNvSpPr>
            <a:spLocks noGrp="1"/>
          </p:cNvSpPr>
          <p:nvPr>
            <p:ph type="title"/>
          </p:nvPr>
        </p:nvSpPr>
        <p:spPr/>
        <p:txBody>
          <a:bodyPr/>
          <a:lstStyle/>
          <a:p>
            <a:r>
              <a:rPr lang="nl-NL" dirty="0"/>
              <a:t>Opbouw Benchmark vragenlijst</a:t>
            </a:r>
          </a:p>
        </p:txBody>
      </p:sp>
      <p:sp>
        <p:nvSpPr>
          <p:cNvPr id="3" name="Tijdelijke aanduiding voor inhoud 2">
            <a:extLst>
              <a:ext uri="{FF2B5EF4-FFF2-40B4-BE49-F238E27FC236}">
                <a16:creationId xmlns:a16="http://schemas.microsoft.com/office/drawing/2014/main" id="{B3EC622B-7AFB-4AF6-A929-8F177BF07257}"/>
              </a:ext>
            </a:extLst>
          </p:cNvPr>
          <p:cNvSpPr>
            <a:spLocks noGrp="1"/>
          </p:cNvSpPr>
          <p:nvPr>
            <p:ph idx="1"/>
          </p:nvPr>
        </p:nvSpPr>
        <p:spPr/>
        <p:txBody>
          <a:bodyPr>
            <a:normAutofit lnSpcReduction="10000"/>
          </a:bodyPr>
          <a:lstStyle/>
          <a:p>
            <a:pPr marL="0" indent="0">
              <a:buNone/>
            </a:pPr>
            <a:r>
              <a:rPr lang="nl-NL" dirty="0"/>
              <a:t>Twee soorten kosten:</a:t>
            </a:r>
          </a:p>
          <a:p>
            <a:pPr marL="457200" indent="-457200">
              <a:buFont typeface="+mj-lt"/>
              <a:buAutoNum type="arabicPeriod"/>
            </a:pPr>
            <a:r>
              <a:rPr lang="nl-NL" dirty="0"/>
              <a:t>Personeelskosten</a:t>
            </a:r>
          </a:p>
          <a:p>
            <a:pPr lvl="1"/>
            <a:r>
              <a:rPr lang="nl-NL" dirty="0"/>
              <a:t>Inclusief overhead</a:t>
            </a:r>
          </a:p>
          <a:p>
            <a:pPr marL="457200" indent="-457200">
              <a:buFont typeface="+mj-lt"/>
              <a:buAutoNum type="arabicPeriod"/>
            </a:pPr>
            <a:r>
              <a:rPr lang="nl-NL" dirty="0"/>
              <a:t>Materiele kosten</a:t>
            </a:r>
          </a:p>
          <a:p>
            <a:pPr lvl="1"/>
            <a:r>
              <a:rPr lang="nl-NL" dirty="0"/>
              <a:t>Specifieke hard- en software</a:t>
            </a:r>
          </a:p>
          <a:p>
            <a:pPr lvl="1"/>
            <a:r>
              <a:rPr lang="nl-NL" dirty="0"/>
              <a:t>Proces- en griffiekosten</a:t>
            </a:r>
          </a:p>
          <a:p>
            <a:pPr lvl="1"/>
            <a:r>
              <a:rPr lang="nl-NL" dirty="0"/>
              <a:t>Inkoop gegevens</a:t>
            </a:r>
          </a:p>
          <a:p>
            <a:pPr lvl="1"/>
            <a:r>
              <a:rPr lang="nl-NL" dirty="0"/>
              <a:t>Print- en verzendkosten</a:t>
            </a:r>
          </a:p>
          <a:p>
            <a:pPr lvl="1"/>
            <a:r>
              <a:rPr lang="nl-NL" dirty="0"/>
              <a:t>Overig</a:t>
            </a:r>
          </a:p>
          <a:p>
            <a:pPr marL="514350" indent="-514350">
              <a:buFont typeface="+mj-lt"/>
              <a:buAutoNum type="arabicPeriod"/>
            </a:pPr>
            <a:r>
              <a:rPr lang="nl-NL" dirty="0"/>
              <a:t>Vragen over het benchmarkproces</a:t>
            </a:r>
          </a:p>
        </p:txBody>
      </p:sp>
    </p:spTree>
    <p:extLst>
      <p:ext uri="{BB962C8B-B14F-4D97-AF65-F5344CB8AC3E}">
        <p14:creationId xmlns:p14="http://schemas.microsoft.com/office/powerpoint/2010/main" val="2731558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5097C-E533-4E43-AF0D-7D05AB7F29F8}"/>
              </a:ext>
            </a:extLst>
          </p:cNvPr>
          <p:cNvSpPr>
            <a:spLocks noGrp="1"/>
          </p:cNvSpPr>
          <p:nvPr>
            <p:ph type="title"/>
          </p:nvPr>
        </p:nvSpPr>
        <p:spPr/>
        <p:txBody>
          <a:bodyPr/>
          <a:lstStyle/>
          <a:p>
            <a:r>
              <a:rPr lang="nl-NL" dirty="0"/>
              <a:t>Uniformering personeelskosten</a:t>
            </a:r>
          </a:p>
        </p:txBody>
      </p:sp>
      <p:sp>
        <p:nvSpPr>
          <p:cNvPr id="3" name="Tijdelijke aanduiding voor inhoud 2">
            <a:extLst>
              <a:ext uri="{FF2B5EF4-FFF2-40B4-BE49-F238E27FC236}">
                <a16:creationId xmlns:a16="http://schemas.microsoft.com/office/drawing/2014/main" id="{96295CF1-B633-4504-AD9D-9D4CC3C19645}"/>
              </a:ext>
            </a:extLst>
          </p:cNvPr>
          <p:cNvSpPr>
            <a:spLocks noGrp="1"/>
          </p:cNvSpPr>
          <p:nvPr>
            <p:ph idx="1"/>
          </p:nvPr>
        </p:nvSpPr>
        <p:spPr>
          <a:xfrm>
            <a:off x="838200" y="1825625"/>
            <a:ext cx="5329136" cy="4351338"/>
          </a:xfrm>
        </p:spPr>
        <p:txBody>
          <a:bodyPr>
            <a:normAutofit/>
          </a:bodyPr>
          <a:lstStyle/>
          <a:p>
            <a:r>
              <a:rPr lang="nl-NL" dirty="0"/>
              <a:t>WOZ-proces verdeeld in vijf rubrieken</a:t>
            </a:r>
          </a:p>
          <a:p>
            <a:pPr marL="914400" lvl="1" indent="-457200">
              <a:buFont typeface="+mj-lt"/>
              <a:buAutoNum type="arabicPeriod"/>
            </a:pPr>
            <a:r>
              <a:rPr lang="nl-NL" dirty="0"/>
              <a:t>Beheer WOZ-administratie</a:t>
            </a:r>
          </a:p>
          <a:p>
            <a:pPr marL="914400" lvl="1" indent="-457200">
              <a:buFont typeface="+mj-lt"/>
              <a:buAutoNum type="arabicPeriod"/>
            </a:pPr>
            <a:r>
              <a:rPr lang="nl-NL" dirty="0"/>
              <a:t>Marktanalyse</a:t>
            </a:r>
          </a:p>
          <a:p>
            <a:pPr marL="914400" lvl="1" indent="-457200">
              <a:buFont typeface="+mj-lt"/>
              <a:buAutoNum type="arabicPeriod"/>
            </a:pPr>
            <a:r>
              <a:rPr lang="nl-NL" dirty="0"/>
              <a:t>Taxeren</a:t>
            </a:r>
          </a:p>
          <a:p>
            <a:pPr marL="914400" lvl="1" indent="-457200">
              <a:buFont typeface="+mj-lt"/>
              <a:buAutoNum type="arabicPeriod"/>
            </a:pPr>
            <a:r>
              <a:rPr lang="nl-NL" dirty="0"/>
              <a:t>Bezwaar- en beroep</a:t>
            </a:r>
          </a:p>
          <a:p>
            <a:pPr marL="914400" lvl="1" indent="-457200">
              <a:buFont typeface="+mj-lt"/>
              <a:buAutoNum type="arabicPeriod"/>
            </a:pPr>
            <a:r>
              <a:rPr lang="nl-NL" dirty="0"/>
              <a:t>Overig</a:t>
            </a:r>
          </a:p>
          <a:p>
            <a:r>
              <a:rPr lang="nl-NL" dirty="0"/>
              <a:t>Salariskosten op basis van tarieven per salarisschaal</a:t>
            </a:r>
          </a:p>
          <a:p>
            <a:r>
              <a:rPr lang="nl-NL" dirty="0"/>
              <a:t>Uniforme overheadpercentages</a:t>
            </a:r>
          </a:p>
        </p:txBody>
      </p:sp>
      <p:pic>
        <p:nvPicPr>
          <p:cNvPr id="7" name="Afbeelding 6">
            <a:extLst>
              <a:ext uri="{FF2B5EF4-FFF2-40B4-BE49-F238E27FC236}">
                <a16:creationId xmlns:a16="http://schemas.microsoft.com/office/drawing/2014/main" id="{543F0C7B-78B9-4438-97FC-C375CE0AA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769" y="1821769"/>
            <a:ext cx="3226672" cy="4559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0160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D7FCC7-3B3D-4426-8BAB-FC2BBBA261F0}"/>
              </a:ext>
            </a:extLst>
          </p:cNvPr>
          <p:cNvSpPr>
            <a:spLocks noGrp="1"/>
          </p:cNvSpPr>
          <p:nvPr>
            <p:ph type="title"/>
          </p:nvPr>
        </p:nvSpPr>
        <p:spPr/>
        <p:txBody>
          <a:bodyPr/>
          <a:lstStyle/>
          <a:p>
            <a:r>
              <a:rPr lang="nl-NL" dirty="0"/>
              <a:t>Benchmark vragenlijst light</a:t>
            </a:r>
          </a:p>
        </p:txBody>
      </p:sp>
      <p:sp>
        <p:nvSpPr>
          <p:cNvPr id="6" name="Tijdelijke aanduiding voor inhoud 5">
            <a:extLst>
              <a:ext uri="{FF2B5EF4-FFF2-40B4-BE49-F238E27FC236}">
                <a16:creationId xmlns:a16="http://schemas.microsoft.com/office/drawing/2014/main" id="{FE7D48F3-5537-419B-AAB7-90E7C31302BF}"/>
              </a:ext>
            </a:extLst>
          </p:cNvPr>
          <p:cNvSpPr>
            <a:spLocks noGrp="1"/>
          </p:cNvSpPr>
          <p:nvPr>
            <p:ph sz="half" idx="1"/>
          </p:nvPr>
        </p:nvSpPr>
        <p:spPr>
          <a:xfrm>
            <a:off x="838200" y="1825625"/>
            <a:ext cx="5622422" cy="4351338"/>
          </a:xfrm>
        </p:spPr>
        <p:txBody>
          <a:bodyPr/>
          <a:lstStyle/>
          <a:p>
            <a:pPr marL="0" indent="0">
              <a:buNone/>
            </a:pPr>
            <a:r>
              <a:rPr lang="nl-NL" dirty="0"/>
              <a:t>Voordeel:</a:t>
            </a:r>
          </a:p>
          <a:p>
            <a:r>
              <a:rPr lang="nl-NL" dirty="0"/>
              <a:t>Geen detailuren per categorie</a:t>
            </a:r>
          </a:p>
          <a:p>
            <a:r>
              <a:rPr lang="nl-NL" dirty="0"/>
              <a:t>Eenvoudiger in te vullen</a:t>
            </a:r>
          </a:p>
          <a:p>
            <a:endParaRPr lang="nl-NL" dirty="0"/>
          </a:p>
          <a:p>
            <a:pPr marL="0" indent="0">
              <a:buNone/>
            </a:pPr>
            <a:r>
              <a:rPr lang="nl-NL" dirty="0"/>
              <a:t>Nadeel:</a:t>
            </a:r>
          </a:p>
          <a:p>
            <a:r>
              <a:rPr lang="nl-NL" dirty="0"/>
              <a:t>Minder vergelijkingsmogelijkheden</a:t>
            </a:r>
          </a:p>
        </p:txBody>
      </p:sp>
    </p:spTree>
    <p:extLst>
      <p:ext uri="{BB962C8B-B14F-4D97-AF65-F5344CB8AC3E}">
        <p14:creationId xmlns:p14="http://schemas.microsoft.com/office/powerpoint/2010/main" val="80414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601E3-E064-48F2-B866-ECF87AD2CF35}"/>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CD7817A5-2978-43A5-814B-5A2667D44DB3}"/>
              </a:ext>
            </a:extLst>
          </p:cNvPr>
          <p:cNvSpPr>
            <a:spLocks noGrp="1"/>
          </p:cNvSpPr>
          <p:nvPr>
            <p:ph idx="1"/>
          </p:nvPr>
        </p:nvSpPr>
        <p:spPr/>
        <p:txBody>
          <a:bodyPr/>
          <a:lstStyle/>
          <a:p>
            <a:r>
              <a:rPr lang="nl-NL" dirty="0"/>
              <a:t>Inleiding</a:t>
            </a:r>
          </a:p>
          <a:p>
            <a:r>
              <a:rPr lang="nl-NL" dirty="0"/>
              <a:t>Belang van de WOZ-benchmark op landelijk niveau</a:t>
            </a:r>
          </a:p>
          <a:p>
            <a:r>
              <a:rPr lang="nl-NL" dirty="0"/>
              <a:t>Belang WOZ-benchmark voor WOZ-organisaties</a:t>
            </a:r>
          </a:p>
          <a:p>
            <a:pPr lvl="1"/>
            <a:r>
              <a:rPr lang="nl-NL" dirty="0"/>
              <a:t>Dashboard WOZ-benchmark</a:t>
            </a:r>
          </a:p>
          <a:p>
            <a:pPr lvl="1"/>
            <a:r>
              <a:rPr lang="nl-NL" dirty="0"/>
              <a:t>Leren van elkaar</a:t>
            </a:r>
          </a:p>
          <a:p>
            <a:r>
              <a:rPr lang="nl-NL" dirty="0"/>
              <a:t>Samenhang benchmark vragenlijst en voortgangsinventarisatie</a:t>
            </a:r>
          </a:p>
          <a:p>
            <a:pPr lvl="1"/>
            <a:r>
              <a:rPr lang="nl-NL" dirty="0"/>
              <a:t>Samenhang WOZ-kosten en WOZ-kwaliteit</a:t>
            </a:r>
          </a:p>
          <a:p>
            <a:r>
              <a:rPr lang="nl-NL" dirty="0" err="1"/>
              <a:t>Wrap</a:t>
            </a:r>
            <a:r>
              <a:rPr lang="nl-NL" dirty="0"/>
              <a:t> up</a:t>
            </a:r>
          </a:p>
          <a:p>
            <a:r>
              <a:rPr lang="nl-NL" dirty="0"/>
              <a:t>Vragen en discussie</a:t>
            </a:r>
          </a:p>
          <a:p>
            <a:pPr lvl="1"/>
            <a:endParaRPr lang="nl-NL" dirty="0"/>
          </a:p>
        </p:txBody>
      </p:sp>
    </p:spTree>
    <p:extLst>
      <p:ext uri="{BB962C8B-B14F-4D97-AF65-F5344CB8AC3E}">
        <p14:creationId xmlns:p14="http://schemas.microsoft.com/office/powerpoint/2010/main" val="3966910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3AF70-68A2-42D7-B00A-67746817414C}"/>
              </a:ext>
            </a:extLst>
          </p:cNvPr>
          <p:cNvSpPr>
            <a:spLocks noGrp="1"/>
          </p:cNvSpPr>
          <p:nvPr>
            <p:ph type="title"/>
          </p:nvPr>
        </p:nvSpPr>
        <p:spPr/>
        <p:txBody>
          <a:bodyPr/>
          <a:lstStyle/>
          <a:p>
            <a:r>
              <a:rPr lang="nl-NL" dirty="0" err="1"/>
              <a:t>Wrap</a:t>
            </a:r>
            <a:r>
              <a:rPr lang="nl-NL" dirty="0"/>
              <a:t> up</a:t>
            </a:r>
          </a:p>
        </p:txBody>
      </p:sp>
      <p:sp>
        <p:nvSpPr>
          <p:cNvPr id="3" name="Tijdelijke aanduiding voor tekst 2">
            <a:extLst>
              <a:ext uri="{FF2B5EF4-FFF2-40B4-BE49-F238E27FC236}">
                <a16:creationId xmlns:a16="http://schemas.microsoft.com/office/drawing/2014/main" id="{AD83453B-054A-4EA8-BCE1-4ABE35B84F83}"/>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169282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F537A-2AE7-4BFC-AF79-DE0DE8196552}"/>
              </a:ext>
            </a:extLst>
          </p:cNvPr>
          <p:cNvSpPr>
            <a:spLocks noGrp="1"/>
          </p:cNvSpPr>
          <p:nvPr>
            <p:ph type="title"/>
          </p:nvPr>
        </p:nvSpPr>
        <p:spPr/>
        <p:txBody>
          <a:bodyPr/>
          <a:lstStyle/>
          <a:p>
            <a:r>
              <a:rPr lang="nl-NL" dirty="0" err="1"/>
              <a:t>Wrap</a:t>
            </a:r>
            <a:r>
              <a:rPr lang="nl-NL" dirty="0"/>
              <a:t> up</a:t>
            </a:r>
          </a:p>
        </p:txBody>
      </p:sp>
      <p:sp>
        <p:nvSpPr>
          <p:cNvPr id="3" name="Tijdelijke aanduiding voor inhoud 2">
            <a:extLst>
              <a:ext uri="{FF2B5EF4-FFF2-40B4-BE49-F238E27FC236}">
                <a16:creationId xmlns:a16="http://schemas.microsoft.com/office/drawing/2014/main" id="{5E64B935-2581-416C-BE9F-4F58AC158794}"/>
              </a:ext>
            </a:extLst>
          </p:cNvPr>
          <p:cNvSpPr>
            <a:spLocks noGrp="1"/>
          </p:cNvSpPr>
          <p:nvPr>
            <p:ph sz="half" idx="1"/>
          </p:nvPr>
        </p:nvSpPr>
        <p:spPr/>
        <p:txBody>
          <a:bodyPr>
            <a:normAutofit fontScale="92500" lnSpcReduction="20000"/>
          </a:bodyPr>
          <a:lstStyle/>
          <a:p>
            <a:r>
              <a:rPr lang="nl-NL" dirty="0"/>
              <a:t>WOZ-benchmark lange staat van dienst</a:t>
            </a:r>
          </a:p>
          <a:p>
            <a:r>
              <a:rPr lang="nl-NL" dirty="0"/>
              <a:t>Landelijke gegevens essentieel voor volwassen werkgebied</a:t>
            </a:r>
          </a:p>
          <a:p>
            <a:r>
              <a:rPr lang="nl-NL" dirty="0"/>
              <a:t>Benchmarking draagt bij aan de efficiency van de WOZ-uitvoering</a:t>
            </a:r>
          </a:p>
          <a:p>
            <a:r>
              <a:rPr lang="nl-NL" dirty="0"/>
              <a:t>Gesprekken over benchmarking worden als inspirerend ervaren</a:t>
            </a:r>
          </a:p>
          <a:p>
            <a:r>
              <a:rPr lang="nl-NL" dirty="0"/>
              <a:t>Vragenlijst is toegangskaartje tot echte benchmark</a:t>
            </a:r>
          </a:p>
          <a:p>
            <a:r>
              <a:rPr lang="nl-NL" dirty="0"/>
              <a:t>Invullen vragenlijst valt mee, zeker als je ervaring hebt</a:t>
            </a:r>
          </a:p>
        </p:txBody>
      </p:sp>
    </p:spTree>
    <p:extLst>
      <p:ext uri="{BB962C8B-B14F-4D97-AF65-F5344CB8AC3E}">
        <p14:creationId xmlns:p14="http://schemas.microsoft.com/office/powerpoint/2010/main" val="3609755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02975-F998-4F1E-AB6E-6CD0A763A4FF}"/>
              </a:ext>
            </a:extLst>
          </p:cNvPr>
          <p:cNvSpPr>
            <a:spLocks noGrp="1"/>
          </p:cNvSpPr>
          <p:nvPr>
            <p:ph type="title"/>
          </p:nvPr>
        </p:nvSpPr>
        <p:spPr>
          <a:xfrm>
            <a:off x="838200" y="614553"/>
            <a:ext cx="10515600" cy="1325563"/>
          </a:xfrm>
        </p:spPr>
        <p:txBody>
          <a:bodyPr/>
          <a:lstStyle/>
          <a:p>
            <a:pPr algn="ctr"/>
            <a:r>
              <a:rPr lang="nl-NL" dirty="0"/>
              <a:t>We zijn benieuwd naar uw mening!</a:t>
            </a:r>
            <a:endParaRPr lang="nl-NL" sz="2000" dirty="0"/>
          </a:p>
        </p:txBody>
      </p:sp>
      <p:sp>
        <p:nvSpPr>
          <p:cNvPr id="3" name="Tijdelijke aanduiding voor inhoud 2">
            <a:extLst>
              <a:ext uri="{FF2B5EF4-FFF2-40B4-BE49-F238E27FC236}">
                <a16:creationId xmlns:a16="http://schemas.microsoft.com/office/drawing/2014/main" id="{A5BD0AC2-A818-42D2-9466-6C50C0F9FF88}"/>
              </a:ext>
            </a:extLst>
          </p:cNvPr>
          <p:cNvSpPr>
            <a:spLocks noGrp="1"/>
          </p:cNvSpPr>
          <p:nvPr>
            <p:ph idx="1"/>
          </p:nvPr>
        </p:nvSpPr>
        <p:spPr>
          <a:xfrm>
            <a:off x="838200" y="1940116"/>
            <a:ext cx="10515600" cy="4351338"/>
          </a:xfrm>
        </p:spPr>
        <p:txBody>
          <a:bodyPr>
            <a:normAutofit/>
          </a:bodyPr>
          <a:lstStyle/>
          <a:p>
            <a:pPr marL="0" indent="0" algn="ctr">
              <a:buNone/>
            </a:pPr>
            <a:endParaRPr lang="nl-NL" dirty="0"/>
          </a:p>
          <a:p>
            <a:pPr marL="0" indent="0" algn="ctr">
              <a:buNone/>
            </a:pPr>
            <a:endParaRPr lang="nl-NL" dirty="0"/>
          </a:p>
          <a:p>
            <a:pPr marL="0" indent="0" algn="ctr">
              <a:buNone/>
            </a:pPr>
            <a:r>
              <a:rPr lang="nl-NL" dirty="0"/>
              <a:t>Wat vond u van het Webinar? </a:t>
            </a:r>
          </a:p>
          <a:p>
            <a:pPr marL="0" indent="0" algn="ctr">
              <a:buNone/>
            </a:pPr>
            <a:endParaRPr lang="nl-NL" dirty="0"/>
          </a:p>
          <a:p>
            <a:pPr marL="0" indent="0" algn="ctr">
              <a:buNone/>
            </a:pPr>
            <a:endParaRPr lang="nl-NL" dirty="0"/>
          </a:p>
        </p:txBody>
      </p:sp>
      <p:pic>
        <p:nvPicPr>
          <p:cNvPr id="6" name="Afbeelding 5">
            <a:extLst>
              <a:ext uri="{FF2B5EF4-FFF2-40B4-BE49-F238E27FC236}">
                <a16:creationId xmlns:a16="http://schemas.microsoft.com/office/drawing/2014/main" id="{109225EF-74E7-4DFD-A42D-48099C39B5F8}"/>
              </a:ext>
            </a:extLst>
          </p:cNvPr>
          <p:cNvPicPr>
            <a:picLocks noChangeAspect="1"/>
          </p:cNvPicPr>
          <p:nvPr/>
        </p:nvPicPr>
        <p:blipFill>
          <a:blip r:embed="rId3"/>
          <a:stretch>
            <a:fillRect/>
          </a:stretch>
        </p:blipFill>
        <p:spPr>
          <a:xfrm>
            <a:off x="3579019" y="5062137"/>
            <a:ext cx="5033962" cy="1249763"/>
          </a:xfrm>
          <a:prstGeom prst="rect">
            <a:avLst/>
          </a:prstGeom>
        </p:spPr>
      </p:pic>
    </p:spTree>
    <p:extLst>
      <p:ext uri="{BB962C8B-B14F-4D97-AF65-F5344CB8AC3E}">
        <p14:creationId xmlns:p14="http://schemas.microsoft.com/office/powerpoint/2010/main" val="1192439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02975-F998-4F1E-AB6E-6CD0A763A4FF}"/>
              </a:ext>
            </a:extLst>
          </p:cNvPr>
          <p:cNvSpPr>
            <a:spLocks noGrp="1"/>
          </p:cNvSpPr>
          <p:nvPr>
            <p:ph type="title"/>
          </p:nvPr>
        </p:nvSpPr>
        <p:spPr>
          <a:xfrm>
            <a:off x="838200" y="614553"/>
            <a:ext cx="10515600" cy="1325563"/>
          </a:xfrm>
        </p:spPr>
        <p:txBody>
          <a:bodyPr/>
          <a:lstStyle/>
          <a:p>
            <a:pPr algn="ctr"/>
            <a:r>
              <a:rPr lang="nl-NL" dirty="0"/>
              <a:t>We zijn benieuwd naar uw mening!</a:t>
            </a:r>
            <a:endParaRPr lang="nl-NL" sz="2000" dirty="0"/>
          </a:p>
        </p:txBody>
      </p:sp>
      <p:sp>
        <p:nvSpPr>
          <p:cNvPr id="3" name="Tijdelijke aanduiding voor inhoud 2">
            <a:extLst>
              <a:ext uri="{FF2B5EF4-FFF2-40B4-BE49-F238E27FC236}">
                <a16:creationId xmlns:a16="http://schemas.microsoft.com/office/drawing/2014/main" id="{A5BD0AC2-A818-42D2-9466-6C50C0F9FF88}"/>
              </a:ext>
            </a:extLst>
          </p:cNvPr>
          <p:cNvSpPr>
            <a:spLocks noGrp="1"/>
          </p:cNvSpPr>
          <p:nvPr>
            <p:ph idx="1"/>
          </p:nvPr>
        </p:nvSpPr>
        <p:spPr>
          <a:xfrm>
            <a:off x="838200" y="1940116"/>
            <a:ext cx="10515600" cy="4351338"/>
          </a:xfrm>
        </p:spPr>
        <p:txBody>
          <a:bodyPr>
            <a:normAutofit/>
          </a:bodyPr>
          <a:lstStyle/>
          <a:p>
            <a:pPr marL="0" indent="0" algn="ctr">
              <a:buNone/>
            </a:pPr>
            <a:endParaRPr lang="nl-NL" dirty="0"/>
          </a:p>
          <a:p>
            <a:pPr marL="0" indent="0" algn="ctr">
              <a:buNone/>
            </a:pPr>
            <a:endParaRPr lang="nl-NL" dirty="0"/>
          </a:p>
          <a:p>
            <a:pPr marL="0" indent="0" algn="ctr">
              <a:buNone/>
            </a:pPr>
            <a:r>
              <a:rPr lang="nl-NL" dirty="0"/>
              <a:t>Wat kunnen wij leren voor de volgende webinars?</a:t>
            </a:r>
          </a:p>
          <a:p>
            <a:pPr marL="0" indent="0" algn="ctr">
              <a:buNone/>
            </a:pPr>
            <a:endParaRPr lang="nl-NL" dirty="0"/>
          </a:p>
        </p:txBody>
      </p:sp>
      <p:pic>
        <p:nvPicPr>
          <p:cNvPr id="6" name="Afbeelding 5">
            <a:extLst>
              <a:ext uri="{FF2B5EF4-FFF2-40B4-BE49-F238E27FC236}">
                <a16:creationId xmlns:a16="http://schemas.microsoft.com/office/drawing/2014/main" id="{109225EF-74E7-4DFD-A42D-48099C39B5F8}"/>
              </a:ext>
            </a:extLst>
          </p:cNvPr>
          <p:cNvPicPr>
            <a:picLocks noChangeAspect="1"/>
          </p:cNvPicPr>
          <p:nvPr/>
        </p:nvPicPr>
        <p:blipFill>
          <a:blip r:embed="rId3"/>
          <a:stretch>
            <a:fillRect/>
          </a:stretch>
        </p:blipFill>
        <p:spPr>
          <a:xfrm>
            <a:off x="3579019" y="5062137"/>
            <a:ext cx="5033962" cy="1249763"/>
          </a:xfrm>
          <a:prstGeom prst="rect">
            <a:avLst/>
          </a:prstGeom>
        </p:spPr>
      </p:pic>
    </p:spTree>
    <p:extLst>
      <p:ext uri="{BB962C8B-B14F-4D97-AF65-F5344CB8AC3E}">
        <p14:creationId xmlns:p14="http://schemas.microsoft.com/office/powerpoint/2010/main" val="2644780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8ACC0-7C2F-40A8-8B71-73754DC6C0E6}"/>
              </a:ext>
            </a:extLst>
          </p:cNvPr>
          <p:cNvSpPr>
            <a:spLocks noGrp="1"/>
          </p:cNvSpPr>
          <p:nvPr>
            <p:ph type="title"/>
          </p:nvPr>
        </p:nvSpPr>
        <p:spPr/>
        <p:txBody>
          <a:bodyPr/>
          <a:lstStyle/>
          <a:p>
            <a:pPr marL="0" indent="0" algn="ctr">
              <a:buNone/>
            </a:pPr>
            <a:r>
              <a:rPr lang="nl-NL" dirty="0"/>
              <a:t>Zijn er vragen?</a:t>
            </a:r>
          </a:p>
        </p:txBody>
      </p:sp>
      <p:sp>
        <p:nvSpPr>
          <p:cNvPr id="3" name="Tijdelijke aanduiding voor inhoud 2">
            <a:extLst>
              <a:ext uri="{FF2B5EF4-FFF2-40B4-BE49-F238E27FC236}">
                <a16:creationId xmlns:a16="http://schemas.microsoft.com/office/drawing/2014/main" id="{F317DDE0-9783-4075-943E-610C001ED788}"/>
              </a:ext>
            </a:extLst>
          </p:cNvPr>
          <p:cNvSpPr>
            <a:spLocks noGrp="1"/>
          </p:cNvSpPr>
          <p:nvPr>
            <p:ph idx="1"/>
          </p:nvPr>
        </p:nvSpPr>
        <p:spPr/>
        <p:txBody>
          <a:bodyPr>
            <a:normAutofit/>
          </a:bodyPr>
          <a:lstStyle/>
          <a:p>
            <a:pPr marL="0" indent="0" algn="ctr">
              <a:buNone/>
            </a:pPr>
            <a:endParaRPr lang="nl-NL" dirty="0"/>
          </a:p>
          <a:p>
            <a:pPr marL="0" indent="0" algn="ctr">
              <a:buNone/>
            </a:pPr>
            <a:r>
              <a:rPr lang="nl-NL" dirty="0"/>
              <a:t>Ruud Kathmann (</a:t>
            </a:r>
            <a:r>
              <a:rPr lang="nl-NL" dirty="0">
                <a:hlinkClick r:id="rId3"/>
              </a:rPr>
              <a:t>r.kathmann@waarderingskamer.nl</a:t>
            </a:r>
            <a:r>
              <a:rPr lang="nl-NL" dirty="0"/>
              <a:t>)</a:t>
            </a:r>
          </a:p>
          <a:p>
            <a:pPr marL="0" indent="0" algn="ctr">
              <a:buNone/>
            </a:pPr>
            <a:r>
              <a:rPr lang="nl-NL" dirty="0"/>
              <a:t>Marco Kuijper (</a:t>
            </a:r>
            <a:r>
              <a:rPr lang="nl-NL" dirty="0">
                <a:hlinkClick r:id="rId4"/>
              </a:rPr>
              <a:t>m.kuijper@waarderingskamer.nl</a:t>
            </a:r>
            <a:r>
              <a:rPr lang="nl-NL" dirty="0"/>
              <a:t>) </a:t>
            </a:r>
          </a:p>
          <a:p>
            <a:pPr marL="0" indent="0" algn="ctr">
              <a:buNone/>
            </a:pPr>
            <a:r>
              <a:rPr lang="nl-NL" dirty="0"/>
              <a:t>Niek Haak (</a:t>
            </a:r>
            <a:r>
              <a:rPr lang="nl-NL" dirty="0">
                <a:hlinkClick r:id="rId5"/>
              </a:rPr>
              <a:t>d.haak@waarderingskamer.nl</a:t>
            </a:r>
            <a:r>
              <a:rPr lang="nl-NL" dirty="0"/>
              <a:t>) </a:t>
            </a:r>
          </a:p>
          <a:p>
            <a:pPr marL="0" indent="0" algn="ctr">
              <a:buNone/>
            </a:pPr>
            <a:endParaRPr lang="nl-NL" dirty="0"/>
          </a:p>
          <a:p>
            <a:pPr marL="0" indent="0" algn="ctr">
              <a:buNone/>
            </a:pPr>
            <a:r>
              <a:rPr lang="nl-NL" dirty="0">
                <a:hlinkClick r:id="rId6"/>
              </a:rPr>
              <a:t>Link</a:t>
            </a:r>
            <a:r>
              <a:rPr lang="nl-NL" dirty="0"/>
              <a:t> naar alle webinars</a:t>
            </a:r>
          </a:p>
        </p:txBody>
      </p:sp>
      <p:pic>
        <p:nvPicPr>
          <p:cNvPr id="4" name="Afbeelding 3">
            <a:extLst>
              <a:ext uri="{FF2B5EF4-FFF2-40B4-BE49-F238E27FC236}">
                <a16:creationId xmlns:a16="http://schemas.microsoft.com/office/drawing/2014/main" id="{0BB171F9-A91E-4AFA-965D-69A9BF021B26}"/>
              </a:ext>
            </a:extLst>
          </p:cNvPr>
          <p:cNvPicPr>
            <a:picLocks noChangeAspect="1"/>
          </p:cNvPicPr>
          <p:nvPr/>
        </p:nvPicPr>
        <p:blipFill>
          <a:blip r:embed="rId7"/>
          <a:stretch>
            <a:fillRect/>
          </a:stretch>
        </p:blipFill>
        <p:spPr>
          <a:xfrm>
            <a:off x="3579019" y="5062137"/>
            <a:ext cx="5033962" cy="1249763"/>
          </a:xfrm>
          <a:prstGeom prst="rect">
            <a:avLst/>
          </a:prstGeom>
        </p:spPr>
      </p:pic>
    </p:spTree>
    <p:extLst>
      <p:ext uri="{BB962C8B-B14F-4D97-AF65-F5344CB8AC3E}">
        <p14:creationId xmlns:p14="http://schemas.microsoft.com/office/powerpoint/2010/main" val="20523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Inleiding</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a:xfrm>
            <a:off x="838199" y="1825625"/>
            <a:ext cx="5990617" cy="4351338"/>
          </a:xfrm>
        </p:spPr>
        <p:txBody>
          <a:bodyPr>
            <a:normAutofit fontScale="92500" lnSpcReduction="10000"/>
          </a:bodyPr>
          <a:lstStyle/>
          <a:p>
            <a:r>
              <a:rPr lang="nl-NL" dirty="0"/>
              <a:t>Componenten WOZ-benchmark</a:t>
            </a:r>
          </a:p>
          <a:p>
            <a:pPr lvl="1"/>
            <a:r>
              <a:rPr lang="nl-NL" dirty="0"/>
              <a:t>Vragenlijst</a:t>
            </a:r>
          </a:p>
          <a:p>
            <a:pPr lvl="1"/>
            <a:r>
              <a:rPr lang="nl-NL" dirty="0"/>
              <a:t>Combinatie gegevens</a:t>
            </a:r>
          </a:p>
          <a:p>
            <a:pPr lvl="1"/>
            <a:r>
              <a:rPr lang="nl-NL" dirty="0"/>
              <a:t>Dashboard</a:t>
            </a:r>
          </a:p>
          <a:p>
            <a:pPr lvl="1"/>
            <a:r>
              <a:rPr lang="nl-NL" dirty="0"/>
              <a:t>Landelijke rapportage</a:t>
            </a:r>
          </a:p>
          <a:p>
            <a:pPr lvl="1"/>
            <a:r>
              <a:rPr lang="nl-NL" dirty="0" err="1"/>
              <a:t>Benchlearning</a:t>
            </a:r>
            <a:r>
              <a:rPr lang="nl-NL" dirty="0"/>
              <a:t> gesprekken</a:t>
            </a:r>
          </a:p>
          <a:p>
            <a:r>
              <a:rPr lang="nl-NL" dirty="0"/>
              <a:t>Historische context</a:t>
            </a:r>
          </a:p>
          <a:p>
            <a:pPr lvl="1"/>
            <a:r>
              <a:rPr lang="nl-NL" dirty="0"/>
              <a:t>Samenwerking gebaseerd op schatting van de kosten</a:t>
            </a:r>
          </a:p>
          <a:p>
            <a:pPr lvl="1"/>
            <a:r>
              <a:rPr lang="nl-NL" dirty="0"/>
              <a:t>Controleren  of dit ook uitkwam</a:t>
            </a:r>
          </a:p>
          <a:p>
            <a:pPr lvl="1"/>
            <a:r>
              <a:rPr lang="nl-NL" dirty="0"/>
              <a:t>Afnemers willen “waar voor hun geld”</a:t>
            </a:r>
          </a:p>
          <a:p>
            <a:pPr lvl="1"/>
            <a:r>
              <a:rPr lang="nl-NL" dirty="0"/>
              <a:t>Doorontwikkeling naar leerinstrument</a:t>
            </a:r>
          </a:p>
        </p:txBody>
      </p:sp>
      <p:pic>
        <p:nvPicPr>
          <p:cNvPr id="5" name="Afbeelding 4">
            <a:extLst>
              <a:ext uri="{FF2B5EF4-FFF2-40B4-BE49-F238E27FC236}">
                <a16:creationId xmlns:a16="http://schemas.microsoft.com/office/drawing/2014/main" id="{B2B962DE-0BCB-41F4-A3CA-F0509B044582}"/>
              </a:ext>
            </a:extLst>
          </p:cNvPr>
          <p:cNvPicPr>
            <a:picLocks noChangeAspect="1"/>
          </p:cNvPicPr>
          <p:nvPr/>
        </p:nvPicPr>
        <p:blipFill>
          <a:blip r:embed="rId3"/>
          <a:stretch>
            <a:fillRect/>
          </a:stretch>
        </p:blipFill>
        <p:spPr>
          <a:xfrm>
            <a:off x="7098761" y="1410510"/>
            <a:ext cx="4255039" cy="4036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040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Ervaring (1)  (vraag 1)</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lstStyle/>
          <a:p>
            <a:pPr marL="0" indent="0">
              <a:buNone/>
            </a:pPr>
            <a:r>
              <a:rPr lang="nl-NL" b="1" i="1" dirty="0"/>
              <a:t>Doet u volledig mee met de WOZ-benchmark?</a:t>
            </a:r>
          </a:p>
          <a:p>
            <a:pPr marL="0" indent="0">
              <a:buNone/>
            </a:pPr>
            <a:endParaRPr lang="nl-NL" dirty="0"/>
          </a:p>
          <a:p>
            <a:pPr marL="914400" lvl="1" indent="-457200">
              <a:buFont typeface="+mj-lt"/>
              <a:buAutoNum type="alphaUcPeriod"/>
            </a:pPr>
            <a:r>
              <a:rPr lang="nl-NL" dirty="0"/>
              <a:t>Ja, natuurlijk vult mijn organisatie jaarlijks de benchmarkvragenlijst in</a:t>
            </a:r>
          </a:p>
          <a:p>
            <a:pPr marL="914400" lvl="1" indent="-457200">
              <a:buFont typeface="+mj-lt"/>
              <a:buAutoNum type="alphaUcPeriod"/>
            </a:pPr>
            <a:r>
              <a:rPr lang="nl-NL" dirty="0"/>
              <a:t>Ik weet niet of mijn organisatie deelneemt</a:t>
            </a:r>
          </a:p>
          <a:p>
            <a:pPr marL="914400" lvl="1" indent="-457200">
              <a:buFont typeface="+mj-lt"/>
              <a:buAutoNum type="alphaUcPeriod"/>
            </a:pPr>
            <a:r>
              <a:rPr lang="nl-NL" dirty="0"/>
              <a:t>We zouden graag willen, maar we hebben echt geen tijd</a:t>
            </a:r>
          </a:p>
          <a:p>
            <a:pPr marL="914400" lvl="1" indent="-457200">
              <a:buFont typeface="+mj-lt"/>
              <a:buAutoNum type="alphaUcPeriod"/>
            </a:pPr>
            <a:r>
              <a:rPr lang="nl-NL" dirty="0" err="1"/>
              <a:t>Nvt</a:t>
            </a:r>
            <a:r>
              <a:rPr lang="nl-NL" dirty="0"/>
              <a:t>, ik werk niet bij een WOZ-uitvoeringsorganisatie</a:t>
            </a:r>
          </a:p>
          <a:p>
            <a:pPr lvl="1"/>
            <a:endParaRPr lang="nl-NL" dirty="0"/>
          </a:p>
        </p:txBody>
      </p:sp>
    </p:spTree>
    <p:extLst>
      <p:ext uri="{BB962C8B-B14F-4D97-AF65-F5344CB8AC3E}">
        <p14:creationId xmlns:p14="http://schemas.microsoft.com/office/powerpoint/2010/main" val="58319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Ervaring (2) (vraag 2)</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a:bodyPr>
          <a:lstStyle/>
          <a:p>
            <a:pPr marL="0" indent="0">
              <a:buNone/>
            </a:pPr>
            <a:r>
              <a:rPr lang="nl-NL" b="1" i="1" dirty="0"/>
              <a:t>Welke ervaring heeft u met het WOZ-dashboard?</a:t>
            </a:r>
          </a:p>
          <a:p>
            <a:pPr marL="0" indent="0">
              <a:buNone/>
            </a:pPr>
            <a:endParaRPr lang="nl-NL" b="1" i="1" dirty="0"/>
          </a:p>
          <a:p>
            <a:pPr marL="914400" lvl="1" indent="-457200">
              <a:buFont typeface="+mj-lt"/>
              <a:buAutoNum type="alphaUcPeriod"/>
            </a:pPr>
            <a:r>
              <a:rPr lang="nl-NL" dirty="0"/>
              <a:t>Veel, ik heb al heel wat Excelsheets met vergelijkingsgegevens uit het WOZ-dashboard gedownload</a:t>
            </a:r>
          </a:p>
          <a:p>
            <a:pPr marL="914400" lvl="1" indent="-457200">
              <a:buFont typeface="+mj-lt"/>
              <a:buAutoNum type="alphaUcPeriod"/>
            </a:pPr>
            <a:r>
              <a:rPr lang="nl-NL" dirty="0"/>
              <a:t>Regelmatig, met de tegels in het WOZ-dashboard heb ik al wel verschillende keren een vergelijking gemaakt met andere organisaties</a:t>
            </a:r>
          </a:p>
          <a:p>
            <a:pPr marL="914400" lvl="1" indent="-457200">
              <a:buFont typeface="+mj-lt"/>
              <a:buAutoNum type="alphaUcPeriod"/>
            </a:pPr>
            <a:r>
              <a:rPr lang="nl-NL" dirty="0"/>
              <a:t>Weinig, ik heb het WOZ-dashboard wel diverse malen geprobeerd, maar ik vind het nog wel erg moeilijk</a:t>
            </a:r>
          </a:p>
          <a:p>
            <a:pPr marL="914400" lvl="1" indent="-457200">
              <a:buFont typeface="+mj-lt"/>
              <a:buAutoNum type="alphaUcPeriod"/>
            </a:pPr>
            <a:r>
              <a:rPr lang="nl-NL" dirty="0"/>
              <a:t>Geen, daar heb ik nog echt geen tijd voor gehad</a:t>
            </a:r>
          </a:p>
          <a:p>
            <a:pPr marL="914400" lvl="1" indent="-457200">
              <a:buFont typeface="+mj-lt"/>
              <a:buAutoNum type="alphaUcPeriod"/>
            </a:pPr>
            <a:r>
              <a:rPr lang="nl-NL" dirty="0" err="1"/>
              <a:t>Nvt</a:t>
            </a:r>
            <a:r>
              <a:rPr lang="nl-NL" dirty="0"/>
              <a:t>, volgens mij hoor ik niet tot de doelgroep</a:t>
            </a:r>
          </a:p>
          <a:p>
            <a:pPr lvl="1"/>
            <a:endParaRPr lang="nl-NL" dirty="0"/>
          </a:p>
        </p:txBody>
      </p:sp>
    </p:spTree>
    <p:extLst>
      <p:ext uri="{BB962C8B-B14F-4D97-AF65-F5344CB8AC3E}">
        <p14:creationId xmlns:p14="http://schemas.microsoft.com/office/powerpoint/2010/main" val="331086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3A939-CEDD-4532-AAAF-675507F1DD1B}"/>
              </a:ext>
            </a:extLst>
          </p:cNvPr>
          <p:cNvSpPr>
            <a:spLocks noGrp="1"/>
          </p:cNvSpPr>
          <p:nvPr>
            <p:ph type="title"/>
          </p:nvPr>
        </p:nvSpPr>
        <p:spPr/>
        <p:txBody>
          <a:bodyPr/>
          <a:lstStyle/>
          <a:p>
            <a:r>
              <a:rPr lang="nl-NL" dirty="0"/>
              <a:t>Belang van de WOZ-benchmark op landelijk niveau</a:t>
            </a:r>
          </a:p>
        </p:txBody>
      </p:sp>
      <p:sp>
        <p:nvSpPr>
          <p:cNvPr id="3" name="Tijdelijke aanduiding voor tekst 2">
            <a:extLst>
              <a:ext uri="{FF2B5EF4-FFF2-40B4-BE49-F238E27FC236}">
                <a16:creationId xmlns:a16="http://schemas.microsoft.com/office/drawing/2014/main" id="{7D96EDC5-0165-4A14-9FD7-CD2CAEACB16D}"/>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76454692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5097</TotalTime>
  <Words>1441</Words>
  <Application>Microsoft Office PowerPoint</Application>
  <PresentationFormat>Breedbeeld</PresentationFormat>
  <Paragraphs>292</Paragraphs>
  <Slides>54</Slides>
  <Notes>53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54</vt:i4>
      </vt:variant>
    </vt:vector>
  </HeadingPairs>
  <TitlesOfParts>
    <vt:vector size="58" baseType="lpstr">
      <vt:lpstr>Arial</vt:lpstr>
      <vt:lpstr>Calibri</vt:lpstr>
      <vt:lpstr>Calibri Light</vt:lpstr>
      <vt:lpstr>Kantoorthema</vt:lpstr>
      <vt:lpstr>PowerPoint-presentatie</vt:lpstr>
      <vt:lpstr>Inlogprocedure Slido</vt:lpstr>
      <vt:lpstr>PowerPoint-presentatie</vt:lpstr>
      <vt:lpstr>De WOZ-benchmark Essentieel voor de WOZ en iedere WOZ-organisatie</vt:lpstr>
      <vt:lpstr>Programma</vt:lpstr>
      <vt:lpstr>Inleiding</vt:lpstr>
      <vt:lpstr>Ervaring (1)  (vraag 1)</vt:lpstr>
      <vt:lpstr>Ervaring (2) (vraag 2)</vt:lpstr>
      <vt:lpstr>Belang van de WOZ-benchmark op landelijk niveau</vt:lpstr>
      <vt:lpstr>WOZ-benchmark op landelijk niveau</vt:lpstr>
      <vt:lpstr>Landelijk rapport</vt:lpstr>
      <vt:lpstr>De Staat van de WOZ</vt:lpstr>
      <vt:lpstr>De Staat van de WOZ</vt:lpstr>
      <vt:lpstr>Feiten over de WOZ</vt:lpstr>
      <vt:lpstr>Stijging WOZ-kosten (vraag 3)</vt:lpstr>
      <vt:lpstr>Stijging WOZ-kosten</vt:lpstr>
      <vt:lpstr>Stijging WOZ-kosten</vt:lpstr>
      <vt:lpstr>Kosten no-cure-no-pay (vraag 4)</vt:lpstr>
      <vt:lpstr>Kosten no cure no pay </vt:lpstr>
      <vt:lpstr>Kosten ICT (vraag 5)</vt:lpstr>
      <vt:lpstr>Kosten ICT</vt:lpstr>
      <vt:lpstr>Totaalinzicht in WOZ-kosten</vt:lpstr>
      <vt:lpstr>Belang WOZ-waarde</vt:lpstr>
      <vt:lpstr>Benchmarking tussen basisregistraties</vt:lpstr>
      <vt:lpstr>Belang WOZ-benchmark voor WOZ-organisaties</vt:lpstr>
      <vt:lpstr>Wat is de toegevoegde waarde van benchmarkvergelijking?</vt:lpstr>
      <vt:lpstr>Wat is benchmarking?</vt:lpstr>
      <vt:lpstr>Ervaring benchmarking (vraag 6)</vt:lpstr>
      <vt:lpstr>Belangstelling organisatie (vraag 7)</vt:lpstr>
      <vt:lpstr>Waar begin ik?</vt:lpstr>
      <vt:lpstr>Tip: begin met een concrete vraag</vt:lpstr>
      <vt:lpstr>Almere kiest vergelijking</vt:lpstr>
      <vt:lpstr>Resultaat direct zichtbaar</vt:lpstr>
      <vt:lpstr>Almere kiest Amersfoort voor de vergelijking</vt:lpstr>
      <vt:lpstr>Resultaat direct zichtbaar</vt:lpstr>
      <vt:lpstr>Dieper analyseren</vt:lpstr>
      <vt:lpstr>Dieper analyseren</vt:lpstr>
      <vt:lpstr>Dieper analyseren</vt:lpstr>
      <vt:lpstr>Uitleg werking Dashboard WOZ-benchmark</vt:lpstr>
      <vt:lpstr>Mogelijke onderwerpen voor vergelijking</vt:lpstr>
      <vt:lpstr>Gesprekken aangaan met andere gemeenten</vt:lpstr>
      <vt:lpstr>Samenhang benchmark vragenlijst en voortgangsinventarisatie</vt:lpstr>
      <vt:lpstr>Vergelijking vragenlijsten</vt:lpstr>
      <vt:lpstr>Integratie vragenlijsten (vraag 8)</vt:lpstr>
      <vt:lpstr>Les uit stakeholdersonderzoek</vt:lpstr>
      <vt:lpstr>Benchmark vragenlijst</vt:lpstr>
      <vt:lpstr>Opbouw Benchmark vragenlijst</vt:lpstr>
      <vt:lpstr>Uniformering personeelskosten</vt:lpstr>
      <vt:lpstr>Benchmark vragenlijst light</vt:lpstr>
      <vt:lpstr>Wrap up</vt:lpstr>
      <vt:lpstr>Wrap up</vt:lpstr>
      <vt:lpstr>We zijn benieuwd naar uw mening!</vt:lpstr>
      <vt:lpstr>We zijn benieuwd naar uw mening!</vt:lpstr>
      <vt:lpstr>Zijn er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ben ik begin 2022 de gegevens in de LV WOZ de baas?</dc:title>
  <dc:creator>Annemiek Droogh</dc:creator>
  <cp:lastModifiedBy>Marco Kuijper</cp:lastModifiedBy>
  <cp:revision>229</cp:revision>
  <cp:lastPrinted>2022-03-30T11:17:26Z</cp:lastPrinted>
  <dcterms:created xsi:type="dcterms:W3CDTF">2022-01-03T13:50:06Z</dcterms:created>
  <dcterms:modified xsi:type="dcterms:W3CDTF">2025-04-01T09:37:22Z</dcterms:modified>
</cp:coreProperties>
</file>