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8" r:id="rId2"/>
    <p:sldId id="374" r:id="rId3"/>
    <p:sldId id="256" r:id="rId4"/>
    <p:sldId id="314" r:id="rId5"/>
    <p:sldId id="316" r:id="rId6"/>
    <p:sldId id="342" r:id="rId7"/>
    <p:sldId id="383" r:id="rId8"/>
    <p:sldId id="354" r:id="rId9"/>
    <p:sldId id="386" r:id="rId10"/>
    <p:sldId id="388" r:id="rId11"/>
    <p:sldId id="389" r:id="rId12"/>
    <p:sldId id="390" r:id="rId13"/>
    <p:sldId id="391" r:id="rId14"/>
    <p:sldId id="392" r:id="rId15"/>
    <p:sldId id="379" r:id="rId16"/>
    <p:sldId id="375" r:id="rId17"/>
    <p:sldId id="377" r:id="rId18"/>
    <p:sldId id="394" r:id="rId19"/>
    <p:sldId id="395" r:id="rId20"/>
    <p:sldId id="396" r:id="rId21"/>
    <p:sldId id="397" r:id="rId22"/>
    <p:sldId id="398" r:id="rId23"/>
    <p:sldId id="399" r:id="rId24"/>
    <p:sldId id="400" r:id="rId25"/>
    <p:sldId id="380" r:id="rId26"/>
    <p:sldId id="376" r:id="rId27"/>
    <p:sldId id="378" r:id="rId28"/>
    <p:sldId id="401" r:id="rId29"/>
    <p:sldId id="408" r:id="rId30"/>
    <p:sldId id="402" r:id="rId31"/>
    <p:sldId id="406" r:id="rId32"/>
    <p:sldId id="407" r:id="rId33"/>
    <p:sldId id="403" r:id="rId34"/>
    <p:sldId id="409" r:id="rId35"/>
    <p:sldId id="404" r:id="rId36"/>
    <p:sldId id="410" r:id="rId37"/>
    <p:sldId id="382" r:id="rId38"/>
    <p:sldId id="405" r:id="rId39"/>
    <p:sldId id="381" r:id="rId40"/>
    <p:sldId id="411" r:id="rId41"/>
    <p:sldId id="276" r:id="rId42"/>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28" autoAdjust="0"/>
    <p:restoredTop sz="90962" autoAdjust="0"/>
  </p:normalViewPr>
  <p:slideViewPr>
    <p:cSldViewPr snapToGrid="0">
      <p:cViewPr varScale="1">
        <p:scale>
          <a:sx n="142" d="100"/>
          <a:sy n="142" d="100"/>
        </p:scale>
        <p:origin x="3072" y="120"/>
      </p:cViewPr>
      <p:guideLst/>
    </p:cSldViewPr>
  </p:slideViewPr>
  <p:notesTextViewPr>
    <p:cViewPr>
      <p:scale>
        <a:sx n="1" d="1"/>
        <a:sy n="1" d="1"/>
      </p:scale>
      <p:origin x="0" y="0"/>
    </p:cViewPr>
  </p:notesTextViewPr>
  <p:notesViewPr>
    <p:cSldViewPr snapToGrid="0">
      <p:cViewPr varScale="1">
        <p:scale>
          <a:sx n="93" d="100"/>
          <a:sy n="93" d="100"/>
        </p:scale>
        <p:origin x="298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A04E09F-4A16-4836-9833-A80C9A28D700}" type="datetimeFigureOut">
              <a:rPr lang="nl-NL" smtClean="0"/>
              <a:t>1-4-2025</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B4303D7-C4C4-4D7E-AFD3-0CC7F86B745E}" type="slidenum">
              <a:rPr lang="nl-NL" smtClean="0"/>
              <a:t>‹nr.›</a:t>
            </a:fld>
            <a:endParaRPr lang="nl-NL"/>
          </a:p>
        </p:txBody>
      </p:sp>
    </p:spTree>
    <p:extLst>
      <p:ext uri="{BB962C8B-B14F-4D97-AF65-F5344CB8AC3E}">
        <p14:creationId xmlns:p14="http://schemas.microsoft.com/office/powerpoint/2010/main" val="291946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1</a:t>
            </a:fld>
            <a:endParaRPr lang="nl-NL"/>
          </a:p>
        </p:txBody>
      </p:sp>
    </p:spTree>
    <p:extLst>
      <p:ext uri="{BB962C8B-B14F-4D97-AF65-F5344CB8AC3E}">
        <p14:creationId xmlns:p14="http://schemas.microsoft.com/office/powerpoint/2010/main" val="1350743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25</a:t>
            </a:fld>
            <a:endParaRPr lang="nl-NL"/>
          </a:p>
        </p:txBody>
      </p:sp>
    </p:spTree>
    <p:extLst>
      <p:ext uri="{BB962C8B-B14F-4D97-AF65-F5344CB8AC3E}">
        <p14:creationId xmlns:p14="http://schemas.microsoft.com/office/powerpoint/2010/main" val="276719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26</a:t>
            </a:fld>
            <a:endParaRPr lang="nl-NL"/>
          </a:p>
        </p:txBody>
      </p:sp>
    </p:spTree>
    <p:extLst>
      <p:ext uri="{BB962C8B-B14F-4D97-AF65-F5344CB8AC3E}">
        <p14:creationId xmlns:p14="http://schemas.microsoft.com/office/powerpoint/2010/main" val="86174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27</a:t>
            </a:fld>
            <a:endParaRPr lang="nl-NL"/>
          </a:p>
        </p:txBody>
      </p:sp>
    </p:spTree>
    <p:extLst>
      <p:ext uri="{BB962C8B-B14F-4D97-AF65-F5344CB8AC3E}">
        <p14:creationId xmlns:p14="http://schemas.microsoft.com/office/powerpoint/2010/main" val="1103547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37</a:t>
            </a:fld>
            <a:endParaRPr lang="nl-NL"/>
          </a:p>
        </p:txBody>
      </p:sp>
    </p:spTree>
    <p:extLst>
      <p:ext uri="{BB962C8B-B14F-4D97-AF65-F5344CB8AC3E}">
        <p14:creationId xmlns:p14="http://schemas.microsoft.com/office/powerpoint/2010/main" val="1831665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39</a:t>
            </a:fld>
            <a:endParaRPr lang="nl-NL"/>
          </a:p>
        </p:txBody>
      </p:sp>
    </p:spTree>
    <p:extLst>
      <p:ext uri="{BB962C8B-B14F-4D97-AF65-F5344CB8AC3E}">
        <p14:creationId xmlns:p14="http://schemas.microsoft.com/office/powerpoint/2010/main" val="3369204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41</a:t>
            </a:fld>
            <a:endParaRPr lang="nl-NL"/>
          </a:p>
        </p:txBody>
      </p:sp>
    </p:spTree>
    <p:extLst>
      <p:ext uri="{BB962C8B-B14F-4D97-AF65-F5344CB8AC3E}">
        <p14:creationId xmlns:p14="http://schemas.microsoft.com/office/powerpoint/2010/main" val="371462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3</a:t>
            </a:fld>
            <a:endParaRPr lang="nl-NL"/>
          </a:p>
        </p:txBody>
      </p:sp>
    </p:spTree>
    <p:extLst>
      <p:ext uri="{BB962C8B-B14F-4D97-AF65-F5344CB8AC3E}">
        <p14:creationId xmlns:p14="http://schemas.microsoft.com/office/powerpoint/2010/main" val="544862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4</a:t>
            </a:fld>
            <a:endParaRPr lang="nl-NL"/>
          </a:p>
        </p:txBody>
      </p:sp>
    </p:spTree>
    <p:extLst>
      <p:ext uri="{BB962C8B-B14F-4D97-AF65-F5344CB8AC3E}">
        <p14:creationId xmlns:p14="http://schemas.microsoft.com/office/powerpoint/2010/main" val="1625712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5</a:t>
            </a:fld>
            <a:endParaRPr lang="nl-NL"/>
          </a:p>
        </p:txBody>
      </p:sp>
    </p:spTree>
    <p:extLst>
      <p:ext uri="{BB962C8B-B14F-4D97-AF65-F5344CB8AC3E}">
        <p14:creationId xmlns:p14="http://schemas.microsoft.com/office/powerpoint/2010/main" val="1345763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6</a:t>
            </a:fld>
            <a:endParaRPr lang="nl-NL"/>
          </a:p>
        </p:txBody>
      </p:sp>
    </p:spTree>
    <p:extLst>
      <p:ext uri="{BB962C8B-B14F-4D97-AF65-F5344CB8AC3E}">
        <p14:creationId xmlns:p14="http://schemas.microsoft.com/office/powerpoint/2010/main" val="3661916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Stel: gemeente beschikt over 10.000 verkoopcijfers. Dat is mijn bak met originele data</a:t>
            </a:r>
          </a:p>
          <a:p>
            <a:r>
              <a:rPr lang="nl-NL" dirty="0"/>
              <a:t>Voor de trainingsdata gebruik ik 70% van deze verkoopcijfers (7.000).</a:t>
            </a:r>
          </a:p>
          <a:p>
            <a:r>
              <a:rPr lang="nl-NL" dirty="0"/>
              <a:t>Met die 7.000 laat ik het model zijn gang gaan en ga net zo lang door totdat het model goed getuned is. Om het model vervolgens te testen laat ik de transacties van de 3.000 </a:t>
            </a:r>
            <a:r>
              <a:rPr lang="nl-NL" dirty="0" err="1"/>
              <a:t>objecten,die</a:t>
            </a:r>
            <a:r>
              <a:rPr lang="nl-NL" dirty="0"/>
              <a:t> het model nog niet eerder heeft gezien, voorspellen. Wanneer die er goed uitkomen is mijn model goed getuned.</a:t>
            </a:r>
          </a:p>
          <a:p>
            <a:endParaRPr lang="nl-NL" dirty="0"/>
          </a:p>
        </p:txBody>
      </p:sp>
      <p:sp>
        <p:nvSpPr>
          <p:cNvPr id="4" name="Tijdelijke aanduiding voor dianummer 3"/>
          <p:cNvSpPr>
            <a:spLocks noGrp="1"/>
          </p:cNvSpPr>
          <p:nvPr>
            <p:ph type="sldNum" sz="quarter" idx="5"/>
          </p:nvPr>
        </p:nvSpPr>
        <p:spPr/>
        <p:txBody>
          <a:bodyPr/>
          <a:lstStyle/>
          <a:p>
            <a:fld id="{712C4B7C-90A7-4C4D-9A2B-2F1505E03CDE}" type="slidenum">
              <a:rPr lang="nl-NL" smtClean="0"/>
              <a:t>8</a:t>
            </a:fld>
            <a:endParaRPr lang="nl-NL"/>
          </a:p>
        </p:txBody>
      </p:sp>
    </p:spTree>
    <p:extLst>
      <p:ext uri="{BB962C8B-B14F-4D97-AF65-F5344CB8AC3E}">
        <p14:creationId xmlns:p14="http://schemas.microsoft.com/office/powerpoint/2010/main" val="175820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15</a:t>
            </a:fld>
            <a:endParaRPr lang="nl-NL"/>
          </a:p>
        </p:txBody>
      </p:sp>
    </p:spTree>
    <p:extLst>
      <p:ext uri="{BB962C8B-B14F-4D97-AF65-F5344CB8AC3E}">
        <p14:creationId xmlns:p14="http://schemas.microsoft.com/office/powerpoint/2010/main" val="1734739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16</a:t>
            </a:fld>
            <a:endParaRPr lang="nl-NL"/>
          </a:p>
        </p:txBody>
      </p:sp>
    </p:spTree>
    <p:extLst>
      <p:ext uri="{BB962C8B-B14F-4D97-AF65-F5344CB8AC3E}">
        <p14:creationId xmlns:p14="http://schemas.microsoft.com/office/powerpoint/2010/main" val="3324589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B4303D7-C4C4-4D7E-AFD3-0CC7F86B745E}" type="slidenum">
              <a:rPr lang="nl-NL" smtClean="0"/>
              <a:t>17</a:t>
            </a:fld>
            <a:endParaRPr lang="nl-NL"/>
          </a:p>
        </p:txBody>
      </p:sp>
    </p:spTree>
    <p:extLst>
      <p:ext uri="{BB962C8B-B14F-4D97-AF65-F5344CB8AC3E}">
        <p14:creationId xmlns:p14="http://schemas.microsoft.com/office/powerpoint/2010/main" val="3901463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99F89-7DD6-4555-9030-85398DB430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121DEF9-6092-403D-93FA-7531AF8C1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A6C5604-30AF-4FAC-BE9D-5DDEA7BDACCC}"/>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88249FF8-644E-48CC-869F-9E1DAD3516A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DEF8C8-FC2C-451A-B09F-C6FC84E90741}"/>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853899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E308C-74FC-47E7-8C33-74E257A27A7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100F3AD-79A1-499E-95CB-FC00C056D5A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04724FC-7147-4346-A44D-497678573A9C}"/>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92114BBE-B79B-4342-9C4A-7AD9DBAA2F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30FFBE-529F-4AF0-A5C1-1569C8EEFC7B}"/>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2056571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85679A0-DB8F-4030-A815-BAF45CE7DA8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779C64D-2500-47B4-B0FB-7045832DACB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2418243-9751-4DE5-9012-3C5DD04B33B5}"/>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46322C48-264C-497D-8C75-1603D08FF8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5C3C1D-CB04-447F-943A-7A7AA0593557}"/>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325779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CA2B0E-8B53-415B-A2EC-B153BCCC11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45D4EC2-743C-42FC-ABDA-391D5392058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D7D988-ADE2-40C9-AB52-59B09028F597}"/>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DE310EBF-2B73-4BFD-91B3-34DB005EE48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59A8CF-05C8-4053-B738-DBAF960DC7AF}"/>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242650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27D19-CEB5-4BDC-80EC-3EDE1C663D9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6566D3B-7385-4DAC-93E1-9B701A6A1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E812362-7145-4BF3-B734-55A8035EA783}"/>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941554F7-0E13-4941-B367-DBD6803D973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65525E-8A6B-4F56-AAD7-E7536B42C14D}"/>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396717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0505D-284E-4A12-872D-60BA0FF9D19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5D55AA-4E5E-48B1-9106-CBBC1FAB0EB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B162801-4D37-42AC-BA3C-BC7B49C90FD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37C17AA-51B3-43C7-9B5D-56DEE474CE95}"/>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6" name="Tijdelijke aanduiding voor voettekst 5">
            <a:extLst>
              <a:ext uri="{FF2B5EF4-FFF2-40B4-BE49-F238E27FC236}">
                <a16:creationId xmlns:a16="http://schemas.microsoft.com/office/drawing/2014/main" id="{7443AD9A-559B-4DD1-A6AF-36E03D8EB7C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617CE32-5852-455D-A0F6-BFF78CB2368C}"/>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424584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FC4C5-F9CF-487D-B40A-C8226E582EA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8A93ACD-B650-45D6-A34A-B7D66FFDE2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6AE46D5-3186-41EA-AE7D-3833D5D714E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278F539-AC1B-4F23-A3B3-1CB2FC71F2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022AB03-EEA5-456A-AFFE-090185AA98B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B824D27-1929-40EF-B58A-DB6C122178B0}"/>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8" name="Tijdelijke aanduiding voor voettekst 7">
            <a:extLst>
              <a:ext uri="{FF2B5EF4-FFF2-40B4-BE49-F238E27FC236}">
                <a16:creationId xmlns:a16="http://schemas.microsoft.com/office/drawing/2014/main" id="{3607E88C-84C2-484E-A3E7-DCCEF742687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427CF5F-8D2F-41B0-A6C8-90AACB92E68E}"/>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128493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9F03B-4D1F-4622-AF4B-0D96F4DC540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64C950B-D8BA-421A-8AF0-6473E9E8D370}"/>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4" name="Tijdelijke aanduiding voor voettekst 3">
            <a:extLst>
              <a:ext uri="{FF2B5EF4-FFF2-40B4-BE49-F238E27FC236}">
                <a16:creationId xmlns:a16="http://schemas.microsoft.com/office/drawing/2014/main" id="{1410FA6D-F2AE-4CE0-8610-00644942A1B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DD0CAF5-EC1F-4DA2-96AF-86266C52CA9A}"/>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208339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0623D5D-BF36-4866-88EC-BDC05A3920BF}"/>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3" name="Tijdelijke aanduiding voor voettekst 2">
            <a:extLst>
              <a:ext uri="{FF2B5EF4-FFF2-40B4-BE49-F238E27FC236}">
                <a16:creationId xmlns:a16="http://schemas.microsoft.com/office/drawing/2014/main" id="{13455CC3-AD4D-42F8-A395-51E2521EC15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E60469E-F7A7-4E0F-BFD0-478CE6FF092C}"/>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160177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7F67C-979A-4173-8A1B-0741ABD5C72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5827B05-A825-438E-BDC6-3DB71FF888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CC42591-3D44-4D62-AF0E-DCD7B7C2C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DE430FB-811D-4929-BC91-C4C9F381FCF7}"/>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6" name="Tijdelijke aanduiding voor voettekst 5">
            <a:extLst>
              <a:ext uri="{FF2B5EF4-FFF2-40B4-BE49-F238E27FC236}">
                <a16:creationId xmlns:a16="http://schemas.microsoft.com/office/drawing/2014/main" id="{63E0EB3B-BB8E-4F88-AA11-1AA1BFE627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128F2CE-5A0A-4388-98C1-6BF10C4D4A48}"/>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186036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E32422-0516-44A2-99A8-4C8966D19A2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FC54922-17F6-4205-8E19-4E4751B2B1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80C4FAA-A9EA-4C5C-ADCC-2BBC9D3711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B229E3A-5C78-4A98-BA37-0B346D91119D}"/>
              </a:ext>
            </a:extLst>
          </p:cNvPr>
          <p:cNvSpPr>
            <a:spLocks noGrp="1"/>
          </p:cNvSpPr>
          <p:nvPr>
            <p:ph type="dt" sz="half" idx="10"/>
          </p:nvPr>
        </p:nvSpPr>
        <p:spPr/>
        <p:txBody>
          <a:bodyPr/>
          <a:lstStyle/>
          <a:p>
            <a:fld id="{4ED8875E-A90A-4BBA-BF84-B4EF12A0EB20}" type="datetimeFigureOut">
              <a:rPr lang="nl-NL" smtClean="0"/>
              <a:t>1-4-2025</a:t>
            </a:fld>
            <a:endParaRPr lang="nl-NL"/>
          </a:p>
        </p:txBody>
      </p:sp>
      <p:sp>
        <p:nvSpPr>
          <p:cNvPr id="6" name="Tijdelijke aanduiding voor voettekst 5">
            <a:extLst>
              <a:ext uri="{FF2B5EF4-FFF2-40B4-BE49-F238E27FC236}">
                <a16:creationId xmlns:a16="http://schemas.microsoft.com/office/drawing/2014/main" id="{1C90955E-B18A-4199-B56C-564F2D60AE0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60B865-BA92-4877-8E04-51B634AEF897}"/>
              </a:ext>
            </a:extLst>
          </p:cNvPr>
          <p:cNvSpPr>
            <a:spLocks noGrp="1"/>
          </p:cNvSpPr>
          <p:nvPr>
            <p:ph type="sldNum" sz="quarter" idx="12"/>
          </p:nvPr>
        </p:nvSpPr>
        <p:spPr/>
        <p:txBody>
          <a:bodyPr/>
          <a:lstStyle/>
          <a:p>
            <a:fld id="{0EFE987C-FA07-4FD9-A6CE-CF052C7B07D6}" type="slidenum">
              <a:rPr lang="nl-NL" smtClean="0"/>
              <a:t>‹nr.›</a:t>
            </a:fld>
            <a:endParaRPr lang="nl-NL"/>
          </a:p>
        </p:txBody>
      </p:sp>
    </p:spTree>
    <p:extLst>
      <p:ext uri="{BB962C8B-B14F-4D97-AF65-F5344CB8AC3E}">
        <p14:creationId xmlns:p14="http://schemas.microsoft.com/office/powerpoint/2010/main" val="349047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E9F9F0B-2A0A-407C-907A-831B63DCAE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AB7FE91-4FCA-4A79-8A1A-D06712FE11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38AE42-E463-4FDA-B926-62B3C8EABF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8875E-A90A-4BBA-BF84-B4EF12A0EB20}" type="datetimeFigureOut">
              <a:rPr lang="nl-NL" smtClean="0"/>
              <a:t>1-4-2025</a:t>
            </a:fld>
            <a:endParaRPr lang="nl-NL"/>
          </a:p>
        </p:txBody>
      </p:sp>
      <p:sp>
        <p:nvSpPr>
          <p:cNvPr id="5" name="Tijdelijke aanduiding voor voettekst 4">
            <a:extLst>
              <a:ext uri="{FF2B5EF4-FFF2-40B4-BE49-F238E27FC236}">
                <a16:creationId xmlns:a16="http://schemas.microsoft.com/office/drawing/2014/main" id="{80D07538-DA89-47E9-B955-B6B84A73A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FEC5AD1-73E7-4FD6-83F6-FD7788A77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E987C-FA07-4FD9-A6CE-CF052C7B07D6}" type="slidenum">
              <a:rPr lang="nl-NL" smtClean="0"/>
              <a:t>‹nr.›</a:t>
            </a:fld>
            <a:endParaRPr lang="nl-NL"/>
          </a:p>
        </p:txBody>
      </p:sp>
    </p:spTree>
    <p:extLst>
      <p:ext uri="{BB962C8B-B14F-4D97-AF65-F5344CB8AC3E}">
        <p14:creationId xmlns:p14="http://schemas.microsoft.com/office/powerpoint/2010/main" val="280306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6.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d.haak@waarderingskamer.nl" TargetMode="External"/><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waarderingskamer.nl/hulpmiddelen-gemeenten/vakbekwaamheid/vakbekwaamheid/" TargetMode="External"/><Relationship Id="rId5" Type="http://schemas.openxmlformats.org/officeDocument/2006/relationships/hyperlink" Target="mailto:m.kuijper@waarderingskamer.nl" TargetMode="External"/><Relationship Id="rId4" Type="http://schemas.openxmlformats.org/officeDocument/2006/relationships/hyperlink" Target="mailto:r.kathmann@waarderingskamer.n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Logo project vakbekwaamheid">
            <a:extLst>
              <a:ext uri="{FF2B5EF4-FFF2-40B4-BE49-F238E27FC236}">
                <a16:creationId xmlns:a16="http://schemas.microsoft.com/office/drawing/2014/main" id="{8D908CC9-BD29-4E7D-8622-E27917170C74}"/>
              </a:ext>
            </a:extLst>
          </p:cNvPr>
          <p:cNvPicPr>
            <a:picLocks noChangeAspect="1"/>
          </p:cNvPicPr>
          <p:nvPr/>
        </p:nvPicPr>
        <p:blipFill>
          <a:blip r:embed="rId3"/>
          <a:stretch>
            <a:fillRect/>
          </a:stretch>
        </p:blipFill>
        <p:spPr>
          <a:xfrm>
            <a:off x="375525" y="211232"/>
            <a:ext cx="11440950" cy="6435535"/>
          </a:xfrm>
          <a:prstGeom prst="rect">
            <a:avLst/>
          </a:prstGeom>
        </p:spPr>
      </p:pic>
    </p:spTree>
    <p:extLst>
      <p:ext uri="{BB962C8B-B14F-4D97-AF65-F5344CB8AC3E}">
        <p14:creationId xmlns:p14="http://schemas.microsoft.com/office/powerpoint/2010/main" val="354793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A8F1A-DD54-4C57-8D95-4128DE9D2CFD}"/>
              </a:ext>
            </a:extLst>
          </p:cNvPr>
          <p:cNvSpPr>
            <a:spLocks noGrp="1"/>
          </p:cNvSpPr>
          <p:nvPr>
            <p:ph type="title"/>
          </p:nvPr>
        </p:nvSpPr>
        <p:spPr>
          <a:xfrm>
            <a:off x="838200" y="379088"/>
            <a:ext cx="10515600" cy="1325563"/>
          </a:xfrm>
        </p:spPr>
        <p:txBody>
          <a:bodyPr/>
          <a:lstStyle/>
          <a:p>
            <a:r>
              <a:rPr lang="nl-NL" dirty="0"/>
              <a:t>Inzet Machine Learning</a:t>
            </a:r>
          </a:p>
        </p:txBody>
      </p:sp>
      <p:sp>
        <p:nvSpPr>
          <p:cNvPr id="14" name="Tijdelijke aanduiding voor inhoud 13">
            <a:extLst>
              <a:ext uri="{FF2B5EF4-FFF2-40B4-BE49-F238E27FC236}">
                <a16:creationId xmlns:a16="http://schemas.microsoft.com/office/drawing/2014/main" id="{FB5C47C7-0A75-4730-9600-894902AE3B94}"/>
              </a:ext>
            </a:extLst>
          </p:cNvPr>
          <p:cNvSpPr>
            <a:spLocks noGrp="1"/>
          </p:cNvSpPr>
          <p:nvPr>
            <p:ph sz="half" idx="1"/>
          </p:nvPr>
        </p:nvSpPr>
        <p:spPr/>
        <p:txBody>
          <a:bodyPr/>
          <a:lstStyle/>
          <a:p>
            <a:pPr marL="342900" indent="-342900" algn="l">
              <a:buFont typeface="Wingdings" panose="05000000000000000000" pitchFamily="2" charset="2"/>
              <a:buChar char="ü"/>
            </a:pPr>
            <a:r>
              <a:rPr lang="nl-NL" dirty="0"/>
              <a:t>Herwaardering</a:t>
            </a:r>
          </a:p>
          <a:p>
            <a:pPr marL="342900" indent="-342900" algn="l">
              <a:buFont typeface="Wingdings" panose="05000000000000000000" pitchFamily="2" charset="2"/>
              <a:buChar char="ü"/>
            </a:pPr>
            <a:r>
              <a:rPr lang="nl-NL" dirty="0">
                <a:solidFill>
                  <a:schemeClr val="bg1">
                    <a:lumMod val="65000"/>
                  </a:schemeClr>
                </a:solidFill>
              </a:rPr>
              <a:t>Marktanalyse</a:t>
            </a:r>
          </a:p>
          <a:p>
            <a:pPr marL="342900" indent="-342900" algn="l">
              <a:buFont typeface="Wingdings" panose="05000000000000000000" pitchFamily="2" charset="2"/>
              <a:buChar char="ü"/>
            </a:pPr>
            <a:r>
              <a:rPr lang="nl-NL" dirty="0"/>
              <a:t>Bezwaarafhandeling</a:t>
            </a:r>
          </a:p>
          <a:p>
            <a:endParaRPr lang="nl-NL" dirty="0"/>
          </a:p>
        </p:txBody>
      </p:sp>
      <p:pic>
        <p:nvPicPr>
          <p:cNvPr id="22" name="Picture 6" descr="Logo Noordelijk Belastingkantoor">
            <a:extLst>
              <a:ext uri="{FF2B5EF4-FFF2-40B4-BE49-F238E27FC236}">
                <a16:creationId xmlns:a16="http://schemas.microsoft.com/office/drawing/2014/main" id="{F6023123-5783-43CC-A2A7-56DCCEE88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882305"/>
            <a:ext cx="3293320" cy="8274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Logo GBTwente">
            <a:extLst>
              <a:ext uri="{FF2B5EF4-FFF2-40B4-BE49-F238E27FC236}">
                <a16:creationId xmlns:a16="http://schemas.microsoft.com/office/drawing/2014/main" id="{16A0D445-5BDA-445F-A9E1-CB2B58E5F7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66" b="32059"/>
          <a:stretch/>
        </p:blipFill>
        <p:spPr bwMode="auto">
          <a:xfrm>
            <a:off x="5017759" y="5398912"/>
            <a:ext cx="346811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Logo belastingsamenwerking oost brabant">
            <a:extLst>
              <a:ext uri="{FF2B5EF4-FFF2-40B4-BE49-F238E27FC236}">
                <a16:creationId xmlns:a16="http://schemas.microsoft.com/office/drawing/2014/main" id="{0D882BA6-ED4C-4064-B886-5567AF61E6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79" t="28947" b="27131"/>
          <a:stretch/>
        </p:blipFill>
        <p:spPr bwMode="auto">
          <a:xfrm>
            <a:off x="8485869" y="5398912"/>
            <a:ext cx="359400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Logo Belastingsamenwerking West-Brabant">
            <a:extLst>
              <a:ext uri="{FF2B5EF4-FFF2-40B4-BE49-F238E27FC236}">
                <a16:creationId xmlns:a16="http://schemas.microsoft.com/office/drawing/2014/main" id="{6846BD6C-8233-4FBA-9B83-4F049A2F3E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459" y="5077019"/>
            <a:ext cx="1929050" cy="12209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Logo Drechtsteden">
            <a:extLst>
              <a:ext uri="{FF2B5EF4-FFF2-40B4-BE49-F238E27FC236}">
                <a16:creationId xmlns:a16="http://schemas.microsoft.com/office/drawing/2014/main" id="{BA67129C-E05D-461C-BAA9-8CF33CABBA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1245" y="3746515"/>
            <a:ext cx="3614738" cy="108108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Logo gemeente Amsterdam">
            <a:extLst>
              <a:ext uri="{FF2B5EF4-FFF2-40B4-BE49-F238E27FC236}">
                <a16:creationId xmlns:a16="http://schemas.microsoft.com/office/drawing/2014/main" id="{084D6628-C177-40DE-A3F0-6B0C8A83D1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6575" y="3756024"/>
            <a:ext cx="239722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Logo Cocensus">
            <a:extLst>
              <a:ext uri="{FF2B5EF4-FFF2-40B4-BE49-F238E27FC236}">
                <a16:creationId xmlns:a16="http://schemas.microsoft.com/office/drawing/2014/main" id="{908BB486-E8E7-445B-9254-91A0998D1A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2806" y="2625786"/>
            <a:ext cx="1904762" cy="476190"/>
          </a:xfrm>
          <a:prstGeom prst="rect">
            <a:avLst/>
          </a:prstGeom>
        </p:spPr>
      </p:pic>
    </p:spTree>
    <p:extLst>
      <p:ext uri="{BB962C8B-B14F-4D97-AF65-F5344CB8AC3E}">
        <p14:creationId xmlns:p14="http://schemas.microsoft.com/office/powerpoint/2010/main" val="2562908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7CF347-07B2-4625-8E26-80E4AEF98CC4}"/>
              </a:ext>
            </a:extLst>
          </p:cNvPr>
          <p:cNvSpPr>
            <a:spLocks noGrp="1"/>
          </p:cNvSpPr>
          <p:nvPr>
            <p:ph type="title"/>
          </p:nvPr>
        </p:nvSpPr>
        <p:spPr>
          <a:xfrm>
            <a:off x="838200" y="376142"/>
            <a:ext cx="10515600" cy="1325563"/>
          </a:xfrm>
        </p:spPr>
        <p:txBody>
          <a:bodyPr/>
          <a:lstStyle/>
          <a:p>
            <a:r>
              <a:rPr lang="nl-NL" dirty="0"/>
              <a:t>Waarom Machine Learning gebruiken?</a:t>
            </a:r>
          </a:p>
        </p:txBody>
      </p:sp>
      <p:pic>
        <p:nvPicPr>
          <p:cNvPr id="4" name="Afbeelding 3" descr="Deel van vragenlijst kwaliteit taxaties">
            <a:extLst>
              <a:ext uri="{FF2B5EF4-FFF2-40B4-BE49-F238E27FC236}">
                <a16:creationId xmlns:a16="http://schemas.microsoft.com/office/drawing/2014/main" id="{BF68BAA9-6D60-46E0-84FA-3489408B4B1D}"/>
              </a:ext>
            </a:extLst>
          </p:cNvPr>
          <p:cNvPicPr>
            <a:picLocks noChangeAspect="1"/>
          </p:cNvPicPr>
          <p:nvPr/>
        </p:nvPicPr>
        <p:blipFill>
          <a:blip r:embed="rId2"/>
          <a:stretch>
            <a:fillRect/>
          </a:stretch>
        </p:blipFill>
        <p:spPr>
          <a:xfrm>
            <a:off x="1687127" y="1905177"/>
            <a:ext cx="8817746" cy="4224690"/>
          </a:xfrm>
          <a:prstGeom prst="rect">
            <a:avLst/>
          </a:prstGeom>
          <a:ln w="19050">
            <a:solidFill>
              <a:schemeClr val="tx1">
                <a:lumMod val="50000"/>
                <a:lumOff val="50000"/>
              </a:schemeClr>
            </a:solidFill>
          </a:ln>
        </p:spPr>
      </p:pic>
    </p:spTree>
    <p:extLst>
      <p:ext uri="{BB962C8B-B14F-4D97-AF65-F5344CB8AC3E}">
        <p14:creationId xmlns:p14="http://schemas.microsoft.com/office/powerpoint/2010/main" val="3256476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EF0EA-4BF1-4AB4-A265-1D81F501A816}"/>
              </a:ext>
            </a:extLst>
          </p:cNvPr>
          <p:cNvSpPr>
            <a:spLocks noGrp="1"/>
          </p:cNvSpPr>
          <p:nvPr>
            <p:ph type="title"/>
          </p:nvPr>
        </p:nvSpPr>
        <p:spPr/>
        <p:txBody>
          <a:bodyPr/>
          <a:lstStyle/>
          <a:p>
            <a:r>
              <a:rPr lang="nl-NL" dirty="0"/>
              <a:t>Waarom Machine Learning gebruiken?</a:t>
            </a:r>
          </a:p>
        </p:txBody>
      </p:sp>
      <p:pic>
        <p:nvPicPr>
          <p:cNvPr id="10" name="Afbeelding 9" descr="Afbeelding met schieten op konijn">
            <a:extLst>
              <a:ext uri="{FF2B5EF4-FFF2-40B4-BE49-F238E27FC236}">
                <a16:creationId xmlns:a16="http://schemas.microsoft.com/office/drawing/2014/main" id="{3EB06070-3896-4EAF-9BCD-6B497A5C8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756" y="1690688"/>
            <a:ext cx="6572660" cy="4669027"/>
          </a:xfrm>
          <a:prstGeom prst="rect">
            <a:avLst/>
          </a:prstGeom>
        </p:spPr>
      </p:pic>
    </p:spTree>
    <p:extLst>
      <p:ext uri="{BB962C8B-B14F-4D97-AF65-F5344CB8AC3E}">
        <p14:creationId xmlns:p14="http://schemas.microsoft.com/office/powerpoint/2010/main" val="3472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42E54C-CEF2-4659-A3FB-CA3707B35FC2}"/>
              </a:ext>
            </a:extLst>
          </p:cNvPr>
          <p:cNvSpPr>
            <a:spLocks noGrp="1"/>
          </p:cNvSpPr>
          <p:nvPr>
            <p:ph type="title"/>
          </p:nvPr>
        </p:nvSpPr>
        <p:spPr/>
        <p:txBody>
          <a:bodyPr/>
          <a:lstStyle/>
          <a:p>
            <a:r>
              <a:rPr lang="nl-NL" dirty="0"/>
              <a:t>Machine Learning in de WOZ</a:t>
            </a:r>
          </a:p>
        </p:txBody>
      </p:sp>
      <p:pic>
        <p:nvPicPr>
          <p:cNvPr id="5" name="Afbeelding 4" descr="Overzicht aandachtspunten machine learning">
            <a:extLst>
              <a:ext uri="{FF2B5EF4-FFF2-40B4-BE49-F238E27FC236}">
                <a16:creationId xmlns:a16="http://schemas.microsoft.com/office/drawing/2014/main" id="{5C259924-8BBE-4191-9823-500B29542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93" y="1690688"/>
            <a:ext cx="11820813" cy="4541564"/>
          </a:xfrm>
          <a:prstGeom prst="rect">
            <a:avLst/>
          </a:prstGeom>
        </p:spPr>
      </p:pic>
    </p:spTree>
    <p:extLst>
      <p:ext uri="{BB962C8B-B14F-4D97-AF65-F5344CB8AC3E}">
        <p14:creationId xmlns:p14="http://schemas.microsoft.com/office/powerpoint/2010/main" val="619484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B4748E-B057-4464-A8CE-BE0B803A7BDD}"/>
              </a:ext>
            </a:extLst>
          </p:cNvPr>
          <p:cNvSpPr>
            <a:spLocks noGrp="1"/>
          </p:cNvSpPr>
          <p:nvPr>
            <p:ph type="title"/>
          </p:nvPr>
        </p:nvSpPr>
        <p:spPr/>
        <p:txBody>
          <a:bodyPr/>
          <a:lstStyle/>
          <a:p>
            <a:r>
              <a:rPr lang="nl-NL" dirty="0"/>
              <a:t>Toekomstbeeld</a:t>
            </a:r>
          </a:p>
        </p:txBody>
      </p:sp>
      <p:pic>
        <p:nvPicPr>
          <p:cNvPr id="4" name="Afbeelding 3" descr="Afbeelding toename aantal gebruikte modellen in de toekomst">
            <a:extLst>
              <a:ext uri="{FF2B5EF4-FFF2-40B4-BE49-F238E27FC236}">
                <a16:creationId xmlns:a16="http://schemas.microsoft.com/office/drawing/2014/main" id="{F9F2226B-158E-4D1B-8FD3-EC9D3E539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353" y="1690688"/>
            <a:ext cx="9647447" cy="4582537"/>
          </a:xfrm>
          <a:prstGeom prst="rect">
            <a:avLst/>
          </a:prstGeom>
        </p:spPr>
      </p:pic>
    </p:spTree>
    <p:extLst>
      <p:ext uri="{BB962C8B-B14F-4D97-AF65-F5344CB8AC3E}">
        <p14:creationId xmlns:p14="http://schemas.microsoft.com/office/powerpoint/2010/main" val="85590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Vraag 2</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a:bodyPr>
          <a:lstStyle/>
          <a:p>
            <a:pPr marL="0" indent="0">
              <a:buNone/>
            </a:pPr>
            <a:r>
              <a:rPr lang="nl-NL" b="1" i="1" dirty="0"/>
              <a:t>Hoe kijkt u tegen deze geschetste ontwikkelingen aan?</a:t>
            </a:r>
          </a:p>
          <a:p>
            <a:pPr marL="0" indent="0">
              <a:buNone/>
            </a:pPr>
            <a:endParaRPr lang="nl-NL" b="1" i="1" dirty="0"/>
          </a:p>
          <a:p>
            <a:pPr lvl="1"/>
            <a:r>
              <a:rPr lang="nl-NL" dirty="0"/>
              <a:t>Ik denk dat wij de komende twee jaar ook gebruik gaan maken van een ML-model, naast ons huidige model</a:t>
            </a:r>
          </a:p>
          <a:p>
            <a:pPr lvl="1"/>
            <a:r>
              <a:rPr lang="nl-NL" dirty="0"/>
              <a:t>Ik denk dat wij de komende twee jaar gebruik gaan maken van meerdere ML-modellen</a:t>
            </a:r>
          </a:p>
          <a:p>
            <a:pPr lvl="1"/>
            <a:r>
              <a:rPr lang="nl-NL" dirty="0"/>
              <a:t>Ik denk dat wij een ML-model gaan gebruiken in plaats van ons huidige model</a:t>
            </a:r>
          </a:p>
          <a:p>
            <a:pPr lvl="1"/>
            <a:r>
              <a:rPr lang="nl-NL" dirty="0"/>
              <a:t>Ik denk niet dat wij de komende twee jaar al gebruik gaan maken van ML-modellen, maar daarna wel</a:t>
            </a:r>
          </a:p>
          <a:p>
            <a:pPr lvl="1"/>
            <a:r>
              <a:rPr lang="nl-NL" dirty="0"/>
              <a:t>Ik denk überhaupt niet dat wij de komende jaren gebruik gaan maken van ML-modellen</a:t>
            </a:r>
          </a:p>
          <a:p>
            <a:pPr lvl="1"/>
            <a:endParaRPr lang="nl-NL" dirty="0"/>
          </a:p>
        </p:txBody>
      </p:sp>
    </p:spTree>
    <p:extLst>
      <p:ext uri="{BB962C8B-B14F-4D97-AF65-F5344CB8AC3E}">
        <p14:creationId xmlns:p14="http://schemas.microsoft.com/office/powerpoint/2010/main" val="361338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3A939-CEDD-4532-AAAF-675507F1DD1B}"/>
              </a:ext>
            </a:extLst>
          </p:cNvPr>
          <p:cNvSpPr>
            <a:spLocks noGrp="1"/>
          </p:cNvSpPr>
          <p:nvPr>
            <p:ph type="title"/>
          </p:nvPr>
        </p:nvSpPr>
        <p:spPr/>
        <p:txBody>
          <a:bodyPr>
            <a:normAutofit/>
          </a:bodyPr>
          <a:lstStyle/>
          <a:p>
            <a:r>
              <a:rPr lang="nl-NL" sz="5400" dirty="0"/>
              <a:t>Bijdrage van WOZ-dienstverlener</a:t>
            </a:r>
          </a:p>
        </p:txBody>
      </p:sp>
      <p:sp>
        <p:nvSpPr>
          <p:cNvPr id="3" name="Tijdelijke aanduiding voor tekst 2">
            <a:extLst>
              <a:ext uri="{FF2B5EF4-FFF2-40B4-BE49-F238E27FC236}">
                <a16:creationId xmlns:a16="http://schemas.microsoft.com/office/drawing/2014/main" id="{7D96EDC5-0165-4A14-9FD7-CD2CAEACB16D}"/>
              </a:ext>
            </a:extLst>
          </p:cNvPr>
          <p:cNvSpPr>
            <a:spLocks noGrp="1"/>
          </p:cNvSpPr>
          <p:nvPr>
            <p:ph type="body" idx="1"/>
          </p:nvPr>
        </p:nvSpPr>
        <p:spPr/>
        <p:txBody>
          <a:bodyPr/>
          <a:lstStyle/>
          <a:p>
            <a:r>
              <a:rPr lang="nl-NL" dirty="0"/>
              <a:t>4Value</a:t>
            </a:r>
          </a:p>
        </p:txBody>
      </p:sp>
    </p:spTree>
    <p:extLst>
      <p:ext uri="{BB962C8B-B14F-4D97-AF65-F5344CB8AC3E}">
        <p14:creationId xmlns:p14="http://schemas.microsoft.com/office/powerpoint/2010/main" val="1316490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3A939-CEDD-4532-AAAF-675507F1DD1B}"/>
              </a:ext>
            </a:extLst>
          </p:cNvPr>
          <p:cNvSpPr>
            <a:spLocks noGrp="1"/>
          </p:cNvSpPr>
          <p:nvPr>
            <p:ph type="title"/>
          </p:nvPr>
        </p:nvSpPr>
        <p:spPr/>
        <p:txBody>
          <a:bodyPr>
            <a:normAutofit/>
          </a:bodyPr>
          <a:lstStyle/>
          <a:p>
            <a:r>
              <a:rPr lang="nl-NL" sz="5400" dirty="0"/>
              <a:t>Validatiemodel naast taxatiemodel, hoe werkt dat?</a:t>
            </a:r>
          </a:p>
        </p:txBody>
      </p:sp>
      <p:sp>
        <p:nvSpPr>
          <p:cNvPr id="3" name="Tijdelijke aanduiding voor tekst 2">
            <a:extLst>
              <a:ext uri="{FF2B5EF4-FFF2-40B4-BE49-F238E27FC236}">
                <a16:creationId xmlns:a16="http://schemas.microsoft.com/office/drawing/2014/main" id="{7D96EDC5-0165-4A14-9FD7-CD2CAEACB16D}"/>
              </a:ext>
            </a:extLst>
          </p:cNvPr>
          <p:cNvSpPr>
            <a:spLocks noGrp="1"/>
          </p:cNvSpPr>
          <p:nvPr>
            <p:ph type="body" idx="1"/>
          </p:nvPr>
        </p:nvSpPr>
        <p:spPr/>
        <p:txBody>
          <a:bodyPr/>
          <a:lstStyle/>
          <a:p>
            <a:r>
              <a:rPr lang="nl-NL" dirty="0"/>
              <a:t>Luc Hermans</a:t>
            </a:r>
          </a:p>
        </p:txBody>
      </p:sp>
    </p:spTree>
    <p:extLst>
      <p:ext uri="{BB962C8B-B14F-4D97-AF65-F5344CB8AC3E}">
        <p14:creationId xmlns:p14="http://schemas.microsoft.com/office/powerpoint/2010/main" val="4182369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1AD26-E7FC-42C3-94A1-6429C7C51E16}"/>
              </a:ext>
            </a:extLst>
          </p:cNvPr>
          <p:cNvSpPr>
            <a:spLocks noGrp="1"/>
          </p:cNvSpPr>
          <p:nvPr>
            <p:ph type="title"/>
          </p:nvPr>
        </p:nvSpPr>
        <p:spPr/>
        <p:txBody>
          <a:bodyPr/>
          <a:lstStyle/>
          <a:p>
            <a:r>
              <a:rPr lang="nl-NL" dirty="0"/>
              <a:t>Gebruik van controlemodellen</a:t>
            </a:r>
          </a:p>
        </p:txBody>
      </p:sp>
      <p:pic>
        <p:nvPicPr>
          <p:cNvPr id="14" name="Afbeelding 13" descr="Overzicht plaats controlemodel in proces">
            <a:extLst>
              <a:ext uri="{FF2B5EF4-FFF2-40B4-BE49-F238E27FC236}">
                <a16:creationId xmlns:a16="http://schemas.microsoft.com/office/drawing/2014/main" id="{215D3208-C2ED-41EE-83A4-42A18C553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65" y="2243143"/>
            <a:ext cx="11128425" cy="3257325"/>
          </a:xfrm>
          <a:prstGeom prst="rect">
            <a:avLst/>
          </a:prstGeom>
        </p:spPr>
      </p:pic>
    </p:spTree>
    <p:extLst>
      <p:ext uri="{BB962C8B-B14F-4D97-AF65-F5344CB8AC3E}">
        <p14:creationId xmlns:p14="http://schemas.microsoft.com/office/powerpoint/2010/main" val="4171578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44670-3C82-4B11-9FA5-CB5CF1CA5721}"/>
              </a:ext>
            </a:extLst>
          </p:cNvPr>
          <p:cNvSpPr>
            <a:spLocks noGrp="1"/>
          </p:cNvSpPr>
          <p:nvPr>
            <p:ph type="title"/>
          </p:nvPr>
        </p:nvSpPr>
        <p:spPr/>
        <p:txBody>
          <a:bodyPr/>
          <a:lstStyle/>
          <a:p>
            <a:r>
              <a:rPr lang="nl-NL" dirty="0"/>
              <a:t>Gebruik van controlemodellen</a:t>
            </a:r>
          </a:p>
        </p:txBody>
      </p:sp>
      <p:sp>
        <p:nvSpPr>
          <p:cNvPr id="3" name="Tijdelijke aanduiding voor inhoud 2">
            <a:extLst>
              <a:ext uri="{FF2B5EF4-FFF2-40B4-BE49-F238E27FC236}">
                <a16:creationId xmlns:a16="http://schemas.microsoft.com/office/drawing/2014/main" id="{952F4423-360C-477E-B556-F44BCD32A612}"/>
              </a:ext>
            </a:extLst>
          </p:cNvPr>
          <p:cNvSpPr>
            <a:spLocks noGrp="1"/>
          </p:cNvSpPr>
          <p:nvPr>
            <p:ph idx="1"/>
          </p:nvPr>
        </p:nvSpPr>
        <p:spPr/>
        <p:txBody>
          <a:bodyPr/>
          <a:lstStyle/>
          <a:p>
            <a:pPr marL="0" indent="0">
              <a:buNone/>
            </a:pPr>
            <a:r>
              <a:rPr lang="nl-NL" dirty="0"/>
              <a:t>Achtergrond:</a:t>
            </a:r>
          </a:p>
          <a:p>
            <a:r>
              <a:rPr lang="nl-NL" dirty="0"/>
              <a:t>Marktwaarde kan niet worden geobserveerd</a:t>
            </a:r>
          </a:p>
          <a:p>
            <a:r>
              <a:rPr lang="nl-NL" dirty="0"/>
              <a:t>Een waarde dat voorkomt uit een model kan ook worden aangenomen als indicator voor marktwaarde als het model voldoet aan de standaard eisen (IAAO Standard on Ratio Studies)</a:t>
            </a:r>
          </a:p>
          <a:p>
            <a:r>
              <a:rPr lang="nl-NL" dirty="0"/>
              <a:t>Categorisering van de waardes van het initiële model ten opzichte van het validatie model</a:t>
            </a:r>
          </a:p>
          <a:p>
            <a:endParaRPr lang="nl-NL" dirty="0"/>
          </a:p>
        </p:txBody>
      </p:sp>
    </p:spTree>
    <p:extLst>
      <p:ext uri="{BB962C8B-B14F-4D97-AF65-F5344CB8AC3E}">
        <p14:creationId xmlns:p14="http://schemas.microsoft.com/office/powerpoint/2010/main" val="389568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F9A76-8D3E-46D2-8E0C-525FAB9F0E4F}"/>
              </a:ext>
            </a:extLst>
          </p:cNvPr>
          <p:cNvSpPr>
            <a:spLocks noGrp="1"/>
          </p:cNvSpPr>
          <p:nvPr>
            <p:ph type="title"/>
          </p:nvPr>
        </p:nvSpPr>
        <p:spPr>
          <a:xfrm>
            <a:off x="692426" y="659123"/>
            <a:ext cx="10515600" cy="1325563"/>
          </a:xfrm>
        </p:spPr>
        <p:txBody>
          <a:bodyPr/>
          <a:lstStyle/>
          <a:p>
            <a:r>
              <a:rPr lang="nl-NL" dirty="0"/>
              <a:t>Inlogprocedure </a:t>
            </a:r>
            <a:r>
              <a:rPr lang="nl-NL" dirty="0" err="1"/>
              <a:t>Slido</a:t>
            </a:r>
            <a:endParaRPr lang="nl-NL" dirty="0"/>
          </a:p>
        </p:txBody>
      </p:sp>
    </p:spTree>
    <p:extLst>
      <p:ext uri="{BB962C8B-B14F-4D97-AF65-F5344CB8AC3E}">
        <p14:creationId xmlns:p14="http://schemas.microsoft.com/office/powerpoint/2010/main" val="2059454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4C4B5-0F3B-4643-AAF3-B74FA00C81DC}"/>
              </a:ext>
            </a:extLst>
          </p:cNvPr>
          <p:cNvSpPr>
            <a:spLocks noGrp="1"/>
          </p:cNvSpPr>
          <p:nvPr>
            <p:ph type="title"/>
          </p:nvPr>
        </p:nvSpPr>
        <p:spPr/>
        <p:txBody>
          <a:bodyPr/>
          <a:lstStyle/>
          <a:p>
            <a:r>
              <a:rPr lang="nl-NL" dirty="0"/>
              <a:t>Gebruik van controlemodellen</a:t>
            </a:r>
          </a:p>
        </p:txBody>
      </p:sp>
      <p:sp>
        <p:nvSpPr>
          <p:cNvPr id="4" name="Tijdelijke aanduiding voor inhoud 3">
            <a:extLst>
              <a:ext uri="{FF2B5EF4-FFF2-40B4-BE49-F238E27FC236}">
                <a16:creationId xmlns:a16="http://schemas.microsoft.com/office/drawing/2014/main" id="{E7648A83-B6A2-40BF-80D4-0A4A65960BFC}"/>
              </a:ext>
            </a:extLst>
          </p:cNvPr>
          <p:cNvSpPr>
            <a:spLocks noGrp="1"/>
          </p:cNvSpPr>
          <p:nvPr>
            <p:ph sz="half" idx="1"/>
          </p:nvPr>
        </p:nvSpPr>
        <p:spPr>
          <a:xfrm>
            <a:off x="838200" y="1825625"/>
            <a:ext cx="5181600" cy="1449420"/>
          </a:xfrm>
        </p:spPr>
        <p:txBody>
          <a:bodyPr>
            <a:normAutofit fontScale="92500" lnSpcReduction="20000"/>
          </a:bodyPr>
          <a:lstStyle/>
          <a:p>
            <a:r>
              <a:rPr lang="nl-NL" dirty="0"/>
              <a:t>Voldoen aan de </a:t>
            </a:r>
            <a:br>
              <a:rPr lang="nl-NL" dirty="0"/>
            </a:br>
            <a:r>
              <a:rPr lang="nl-NL" dirty="0"/>
              <a:t>IAAO Standard on Ratio Studies</a:t>
            </a:r>
          </a:p>
          <a:p>
            <a:r>
              <a:rPr lang="nl-NL" dirty="0"/>
              <a:t>Negen situaties die zich kunnen voordoen:</a:t>
            </a:r>
          </a:p>
          <a:p>
            <a:endParaRPr lang="nl-NL" dirty="0"/>
          </a:p>
        </p:txBody>
      </p:sp>
      <p:pic>
        <p:nvPicPr>
          <p:cNvPr id="6" name="Afbeelding 5" descr="Verschillende typen Ratio controles">
            <a:extLst>
              <a:ext uri="{FF2B5EF4-FFF2-40B4-BE49-F238E27FC236}">
                <a16:creationId xmlns:a16="http://schemas.microsoft.com/office/drawing/2014/main" id="{BEE90CD8-440F-4837-B598-84C97593FFC3}"/>
              </a:ext>
            </a:extLst>
          </p:cNvPr>
          <p:cNvPicPr>
            <a:picLocks noChangeAspect="1"/>
          </p:cNvPicPr>
          <p:nvPr/>
        </p:nvPicPr>
        <p:blipFill>
          <a:blip r:embed="rId2"/>
          <a:stretch>
            <a:fillRect/>
          </a:stretch>
        </p:blipFill>
        <p:spPr>
          <a:xfrm>
            <a:off x="6923327" y="1825625"/>
            <a:ext cx="4430473" cy="3964570"/>
          </a:xfrm>
          <a:prstGeom prst="rect">
            <a:avLst/>
          </a:prstGeom>
        </p:spPr>
      </p:pic>
      <p:pic>
        <p:nvPicPr>
          <p:cNvPr id="7" name="Afbeelding 6" descr="Overzicht negen situaties">
            <a:extLst>
              <a:ext uri="{FF2B5EF4-FFF2-40B4-BE49-F238E27FC236}">
                <a16:creationId xmlns:a16="http://schemas.microsoft.com/office/drawing/2014/main" id="{161A9394-D056-47F9-830B-670FAA103DAE}"/>
              </a:ext>
            </a:extLst>
          </p:cNvPr>
          <p:cNvPicPr>
            <a:picLocks noChangeAspect="1"/>
          </p:cNvPicPr>
          <p:nvPr/>
        </p:nvPicPr>
        <p:blipFill>
          <a:blip r:embed="rId3"/>
          <a:stretch>
            <a:fillRect/>
          </a:stretch>
        </p:blipFill>
        <p:spPr>
          <a:xfrm>
            <a:off x="945357" y="3241941"/>
            <a:ext cx="5181600" cy="2717386"/>
          </a:xfrm>
          <a:prstGeom prst="rect">
            <a:avLst/>
          </a:prstGeom>
        </p:spPr>
      </p:pic>
    </p:spTree>
    <p:extLst>
      <p:ext uri="{BB962C8B-B14F-4D97-AF65-F5344CB8AC3E}">
        <p14:creationId xmlns:p14="http://schemas.microsoft.com/office/powerpoint/2010/main" val="3856583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CABB8-4EC7-48E4-ABAA-13E9D2605622}"/>
              </a:ext>
            </a:extLst>
          </p:cNvPr>
          <p:cNvSpPr>
            <a:spLocks noGrp="1"/>
          </p:cNvSpPr>
          <p:nvPr>
            <p:ph type="title"/>
          </p:nvPr>
        </p:nvSpPr>
        <p:spPr/>
        <p:txBody>
          <a:bodyPr/>
          <a:lstStyle/>
          <a:p>
            <a:r>
              <a:rPr lang="nl-NL" dirty="0"/>
              <a:t>Gebruik van controlemodellen</a:t>
            </a:r>
          </a:p>
        </p:txBody>
      </p:sp>
      <p:sp>
        <p:nvSpPr>
          <p:cNvPr id="3" name="Tijdelijke aanduiding voor inhoud 2">
            <a:extLst>
              <a:ext uri="{FF2B5EF4-FFF2-40B4-BE49-F238E27FC236}">
                <a16:creationId xmlns:a16="http://schemas.microsoft.com/office/drawing/2014/main" id="{684C4E4B-AFC4-4127-A0B7-061D017AEB4D}"/>
              </a:ext>
            </a:extLst>
          </p:cNvPr>
          <p:cNvSpPr>
            <a:spLocks noGrp="1"/>
          </p:cNvSpPr>
          <p:nvPr>
            <p:ph sz="half" idx="1"/>
          </p:nvPr>
        </p:nvSpPr>
        <p:spPr/>
        <p:txBody>
          <a:bodyPr/>
          <a:lstStyle/>
          <a:p>
            <a:r>
              <a:rPr lang="nl-NL" dirty="0"/>
              <a:t>Geeft een indicatie van hoe de modellen zich tot elkaar verhouden</a:t>
            </a:r>
          </a:p>
          <a:p>
            <a:r>
              <a:rPr lang="nl-NL" dirty="0"/>
              <a:t>Onthoud: marktwaarde kan in zichzelf niet worden geobserveerd</a:t>
            </a:r>
          </a:p>
          <a:p>
            <a:r>
              <a:rPr lang="nl-NL" dirty="0"/>
              <a:t>Ruimtelijke weergave van de situaties</a:t>
            </a:r>
          </a:p>
          <a:p>
            <a:endParaRPr lang="nl-NL" dirty="0"/>
          </a:p>
        </p:txBody>
      </p:sp>
      <p:pic>
        <p:nvPicPr>
          <p:cNvPr id="4" name="Afbeelding 3" descr="Kaartje met afwijkende ratios">
            <a:extLst>
              <a:ext uri="{FF2B5EF4-FFF2-40B4-BE49-F238E27FC236}">
                <a16:creationId xmlns:a16="http://schemas.microsoft.com/office/drawing/2014/main" id="{6CE0C430-9172-4CBB-B6BB-4AFAF230ED41}"/>
              </a:ext>
            </a:extLst>
          </p:cNvPr>
          <p:cNvPicPr>
            <a:picLocks/>
          </p:cNvPicPr>
          <p:nvPr/>
        </p:nvPicPr>
        <p:blipFill>
          <a:blip r:embed="rId2"/>
          <a:stretch>
            <a:fillRect/>
          </a:stretch>
        </p:blipFill>
        <p:spPr>
          <a:xfrm>
            <a:off x="6619301" y="1428964"/>
            <a:ext cx="4089094" cy="2520000"/>
          </a:xfrm>
          <a:prstGeom prst="rect">
            <a:avLst/>
          </a:prstGeom>
        </p:spPr>
      </p:pic>
      <p:pic>
        <p:nvPicPr>
          <p:cNvPr id="5" name="Afbeelding 4" descr="Kaartje met afwijkende ratios">
            <a:extLst>
              <a:ext uri="{FF2B5EF4-FFF2-40B4-BE49-F238E27FC236}">
                <a16:creationId xmlns:a16="http://schemas.microsoft.com/office/drawing/2014/main" id="{6133D986-9A84-4C38-8DCE-CA8C1466E032}"/>
              </a:ext>
            </a:extLst>
          </p:cNvPr>
          <p:cNvPicPr>
            <a:picLocks/>
          </p:cNvPicPr>
          <p:nvPr/>
        </p:nvPicPr>
        <p:blipFill>
          <a:blip r:embed="rId3"/>
          <a:stretch>
            <a:fillRect/>
          </a:stretch>
        </p:blipFill>
        <p:spPr>
          <a:xfrm>
            <a:off x="6619301" y="4094060"/>
            <a:ext cx="4089094" cy="2520000"/>
          </a:xfrm>
          <a:prstGeom prst="rect">
            <a:avLst/>
          </a:prstGeom>
        </p:spPr>
      </p:pic>
    </p:spTree>
    <p:extLst>
      <p:ext uri="{BB962C8B-B14F-4D97-AF65-F5344CB8AC3E}">
        <p14:creationId xmlns:p14="http://schemas.microsoft.com/office/powerpoint/2010/main" val="779185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F694BB-8037-4A5D-A739-5332AC404F56}"/>
              </a:ext>
            </a:extLst>
          </p:cNvPr>
          <p:cNvSpPr>
            <a:spLocks noGrp="1"/>
          </p:cNvSpPr>
          <p:nvPr>
            <p:ph type="title"/>
          </p:nvPr>
        </p:nvSpPr>
        <p:spPr/>
        <p:txBody>
          <a:bodyPr/>
          <a:lstStyle/>
          <a:p>
            <a:r>
              <a:rPr lang="nl-NL" dirty="0"/>
              <a:t>Gebruik van controlemodellen</a:t>
            </a:r>
          </a:p>
        </p:txBody>
      </p:sp>
      <p:sp>
        <p:nvSpPr>
          <p:cNvPr id="3" name="Tijdelijke aanduiding voor inhoud 2">
            <a:extLst>
              <a:ext uri="{FF2B5EF4-FFF2-40B4-BE49-F238E27FC236}">
                <a16:creationId xmlns:a16="http://schemas.microsoft.com/office/drawing/2014/main" id="{A8830D44-F96C-4F5E-B3DB-8446BFA66494}"/>
              </a:ext>
            </a:extLst>
          </p:cNvPr>
          <p:cNvSpPr>
            <a:spLocks noGrp="1"/>
          </p:cNvSpPr>
          <p:nvPr>
            <p:ph idx="1"/>
          </p:nvPr>
        </p:nvSpPr>
        <p:spPr/>
        <p:txBody>
          <a:bodyPr/>
          <a:lstStyle/>
          <a:p>
            <a:r>
              <a:rPr lang="nl-NL" dirty="0"/>
              <a:t>Werkt alleen bij een vergelijking tussen 2 modellen</a:t>
            </a:r>
          </a:p>
          <a:p>
            <a:r>
              <a:rPr lang="nl-NL" dirty="0"/>
              <a:t>Bandbreedtes staan nog niet vast, verder onderzoek moet uitwijzen wat goede marges zijn</a:t>
            </a:r>
          </a:p>
          <a:p>
            <a:r>
              <a:rPr lang="nl-NL" dirty="0"/>
              <a:t>Verdieping: </a:t>
            </a:r>
            <a:r>
              <a:rPr lang="en-US" dirty="0"/>
              <a:t>Using Object-Level Ratio Studies for the Incorporation of Validation Models in Single Family Residential Real Estate Assessment </a:t>
            </a:r>
          </a:p>
          <a:p>
            <a:r>
              <a:rPr lang="nl-NL" dirty="0"/>
              <a:t>Binnenkort op aanvraag verkrijgbaar</a:t>
            </a:r>
          </a:p>
          <a:p>
            <a:r>
              <a:rPr lang="nl-NL" dirty="0"/>
              <a:t>Nederlandse notitie al beschikbaar</a:t>
            </a:r>
          </a:p>
        </p:txBody>
      </p:sp>
    </p:spTree>
    <p:extLst>
      <p:ext uri="{BB962C8B-B14F-4D97-AF65-F5344CB8AC3E}">
        <p14:creationId xmlns:p14="http://schemas.microsoft.com/office/powerpoint/2010/main" val="3928442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7A40D7-B8F5-41B5-B17D-98E126489F54}"/>
              </a:ext>
            </a:extLst>
          </p:cNvPr>
          <p:cNvSpPr>
            <a:spLocks noGrp="1"/>
          </p:cNvSpPr>
          <p:nvPr>
            <p:ph type="title"/>
          </p:nvPr>
        </p:nvSpPr>
        <p:spPr/>
        <p:txBody>
          <a:bodyPr/>
          <a:lstStyle/>
          <a:p>
            <a:r>
              <a:rPr lang="nl-NL" dirty="0"/>
              <a:t>Overige ontwikkelingen Ratio Studies</a:t>
            </a:r>
          </a:p>
        </p:txBody>
      </p:sp>
      <p:sp>
        <p:nvSpPr>
          <p:cNvPr id="3" name="Tijdelijke aanduiding voor inhoud 2">
            <a:extLst>
              <a:ext uri="{FF2B5EF4-FFF2-40B4-BE49-F238E27FC236}">
                <a16:creationId xmlns:a16="http://schemas.microsoft.com/office/drawing/2014/main" id="{FFFD487E-2436-4393-9418-8DE7422E82A4}"/>
              </a:ext>
            </a:extLst>
          </p:cNvPr>
          <p:cNvSpPr>
            <a:spLocks noGrp="1"/>
          </p:cNvSpPr>
          <p:nvPr>
            <p:ph sz="half" idx="1"/>
          </p:nvPr>
        </p:nvSpPr>
        <p:spPr/>
        <p:txBody>
          <a:bodyPr/>
          <a:lstStyle/>
          <a:p>
            <a:r>
              <a:rPr lang="nl-NL" dirty="0"/>
              <a:t>Herziening Standard on Ratio Studies (IAAO 2022)</a:t>
            </a:r>
          </a:p>
          <a:p>
            <a:r>
              <a:rPr lang="nl-NL" dirty="0"/>
              <a:t>Beschikbaarheid andere indicatoren voor verticale en horizontale ongelijkheid</a:t>
            </a:r>
          </a:p>
          <a:p>
            <a:endParaRPr lang="nl-NL" dirty="0"/>
          </a:p>
        </p:txBody>
      </p:sp>
      <p:pic>
        <p:nvPicPr>
          <p:cNvPr id="6" name="Afbeelding 5" descr="Afbeelding Standard on Ratio Studies (Engels)">
            <a:extLst>
              <a:ext uri="{FF2B5EF4-FFF2-40B4-BE49-F238E27FC236}">
                <a16:creationId xmlns:a16="http://schemas.microsoft.com/office/drawing/2014/main" id="{C0EBCA9C-4533-40B1-8EB6-2E7841A9E703}"/>
              </a:ext>
            </a:extLst>
          </p:cNvPr>
          <p:cNvPicPr>
            <a:picLocks/>
          </p:cNvPicPr>
          <p:nvPr/>
        </p:nvPicPr>
        <p:blipFill>
          <a:blip r:embed="rId2"/>
          <a:stretch>
            <a:fillRect/>
          </a:stretch>
        </p:blipFill>
        <p:spPr>
          <a:xfrm>
            <a:off x="6096000" y="2093204"/>
            <a:ext cx="2700000" cy="345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Afbeelding 7" descr="Afbeelding Standaard voor Ratiocontroles (Nederlands)">
            <a:extLst>
              <a:ext uri="{FF2B5EF4-FFF2-40B4-BE49-F238E27FC236}">
                <a16:creationId xmlns:a16="http://schemas.microsoft.com/office/drawing/2014/main" id="{BACA1854-BFD1-4D42-BBDC-28E019DA0D12}"/>
              </a:ext>
            </a:extLst>
          </p:cNvPr>
          <p:cNvPicPr preferRelativeResize="0">
            <a:picLocks/>
          </p:cNvPicPr>
          <p:nvPr/>
        </p:nvPicPr>
        <p:blipFill>
          <a:blip r:embed="rId3"/>
          <a:stretch>
            <a:fillRect/>
          </a:stretch>
        </p:blipFill>
        <p:spPr>
          <a:xfrm>
            <a:off x="9230772" y="2093204"/>
            <a:ext cx="2700000" cy="345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4406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9566F-4938-4AB9-AAEE-65A4FCE12326}"/>
              </a:ext>
            </a:extLst>
          </p:cNvPr>
          <p:cNvSpPr>
            <a:spLocks noGrp="1"/>
          </p:cNvSpPr>
          <p:nvPr>
            <p:ph type="title"/>
          </p:nvPr>
        </p:nvSpPr>
        <p:spPr/>
        <p:txBody>
          <a:bodyPr/>
          <a:lstStyle/>
          <a:p>
            <a:r>
              <a:rPr lang="nl-NL" dirty="0"/>
              <a:t>Overige ontwikkelingen waarderingsmodellen</a:t>
            </a:r>
          </a:p>
        </p:txBody>
      </p:sp>
      <p:sp>
        <p:nvSpPr>
          <p:cNvPr id="3" name="Tijdelijke aanduiding voor inhoud 2">
            <a:extLst>
              <a:ext uri="{FF2B5EF4-FFF2-40B4-BE49-F238E27FC236}">
                <a16:creationId xmlns:a16="http://schemas.microsoft.com/office/drawing/2014/main" id="{86BBC96D-D705-4D6A-950D-4A6C79A3BA94}"/>
              </a:ext>
            </a:extLst>
          </p:cNvPr>
          <p:cNvSpPr>
            <a:spLocks noGrp="1"/>
          </p:cNvSpPr>
          <p:nvPr>
            <p:ph idx="1"/>
          </p:nvPr>
        </p:nvSpPr>
        <p:spPr/>
        <p:txBody>
          <a:bodyPr/>
          <a:lstStyle/>
          <a:p>
            <a:r>
              <a:rPr lang="nl-NL" dirty="0"/>
              <a:t>Bredere beschikbaarheid ruimtelijke modellen</a:t>
            </a:r>
          </a:p>
          <a:p>
            <a:pPr lvl="1"/>
            <a:r>
              <a:rPr lang="nl-NL" dirty="0"/>
              <a:t>Geografisch gewogen regressie</a:t>
            </a:r>
          </a:p>
          <a:p>
            <a:r>
              <a:rPr lang="nl-NL" dirty="0"/>
              <a:t>Optimalisering algoritmes</a:t>
            </a:r>
          </a:p>
          <a:p>
            <a:pPr lvl="1"/>
            <a:r>
              <a:rPr lang="nl-NL" dirty="0" err="1"/>
              <a:t>FastGWR</a:t>
            </a:r>
            <a:r>
              <a:rPr lang="nl-NL" dirty="0"/>
              <a:t> (Arizona State University) maakt GWR beschikbaar voor grote datasets</a:t>
            </a:r>
          </a:p>
          <a:p>
            <a:pPr lvl="1"/>
            <a:r>
              <a:rPr lang="nl-NL" dirty="0"/>
              <a:t>Beschikbaar in Python</a:t>
            </a:r>
          </a:p>
          <a:p>
            <a:r>
              <a:rPr lang="nl-NL" dirty="0"/>
              <a:t>Voordelen ten opzichte van Machine Learning</a:t>
            </a:r>
          </a:p>
          <a:p>
            <a:pPr lvl="1"/>
            <a:r>
              <a:rPr lang="nl-NL" dirty="0"/>
              <a:t>Makkelijker uitlegbaar</a:t>
            </a:r>
          </a:p>
          <a:p>
            <a:pPr lvl="1"/>
            <a:r>
              <a:rPr lang="nl-NL" dirty="0"/>
              <a:t>Betere manier om locatie mee te nemen</a:t>
            </a:r>
          </a:p>
        </p:txBody>
      </p:sp>
    </p:spTree>
    <p:extLst>
      <p:ext uri="{BB962C8B-B14F-4D97-AF65-F5344CB8AC3E}">
        <p14:creationId xmlns:p14="http://schemas.microsoft.com/office/powerpoint/2010/main" val="2893404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Vraag 3</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a:bodyPr>
          <a:lstStyle/>
          <a:p>
            <a:pPr marL="0" indent="0">
              <a:buNone/>
            </a:pPr>
            <a:r>
              <a:rPr lang="nl-NL" b="1" i="1" dirty="0"/>
              <a:t>Wat vindt u van de gepresenteerde werkwijze die laat zien hoe een controlemodel gebruikt kan worden om de WOZ-kwaliteitscontroles uit te voeren?</a:t>
            </a:r>
          </a:p>
          <a:p>
            <a:pPr marL="0" indent="0">
              <a:buNone/>
            </a:pPr>
            <a:endParaRPr lang="nl-NL" b="1" i="1" dirty="0"/>
          </a:p>
          <a:p>
            <a:pPr lvl="1"/>
            <a:r>
              <a:rPr lang="nl-NL" dirty="0"/>
              <a:t>Leuk, ik wil hier snel mee aan de slag</a:t>
            </a:r>
          </a:p>
          <a:p>
            <a:pPr lvl="1"/>
            <a:r>
              <a:rPr lang="nl-NL" dirty="0"/>
              <a:t>We wachten op de hulpmiddelen om hiermee aan de slag te gaan</a:t>
            </a:r>
          </a:p>
          <a:p>
            <a:pPr lvl="1"/>
            <a:r>
              <a:rPr lang="nl-NL" dirty="0"/>
              <a:t>De voorgestelde werkwijze is nog erg abstract</a:t>
            </a:r>
          </a:p>
          <a:p>
            <a:pPr lvl="1"/>
            <a:endParaRPr lang="nl-NL" dirty="0"/>
          </a:p>
          <a:p>
            <a:pPr lvl="1"/>
            <a:endParaRPr lang="nl-NL" dirty="0"/>
          </a:p>
          <a:p>
            <a:pPr lvl="1"/>
            <a:endParaRPr lang="nl-NL" dirty="0"/>
          </a:p>
        </p:txBody>
      </p:sp>
    </p:spTree>
    <p:extLst>
      <p:ext uri="{BB962C8B-B14F-4D97-AF65-F5344CB8AC3E}">
        <p14:creationId xmlns:p14="http://schemas.microsoft.com/office/powerpoint/2010/main" val="3056609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3A939-CEDD-4532-AAAF-675507F1DD1B}"/>
              </a:ext>
            </a:extLst>
          </p:cNvPr>
          <p:cNvSpPr>
            <a:spLocks noGrp="1"/>
          </p:cNvSpPr>
          <p:nvPr>
            <p:ph type="title"/>
          </p:nvPr>
        </p:nvSpPr>
        <p:spPr/>
        <p:txBody>
          <a:bodyPr>
            <a:normAutofit/>
          </a:bodyPr>
          <a:lstStyle/>
          <a:p>
            <a:r>
              <a:rPr lang="nl-NL" sz="5400" dirty="0"/>
              <a:t>Bijdrage van WOZ-dienstverlener</a:t>
            </a:r>
          </a:p>
        </p:txBody>
      </p:sp>
      <p:sp>
        <p:nvSpPr>
          <p:cNvPr id="3" name="Tijdelijke aanduiding voor tekst 2">
            <a:extLst>
              <a:ext uri="{FF2B5EF4-FFF2-40B4-BE49-F238E27FC236}">
                <a16:creationId xmlns:a16="http://schemas.microsoft.com/office/drawing/2014/main" id="{7D96EDC5-0165-4A14-9FD7-CD2CAEACB16D}"/>
              </a:ext>
            </a:extLst>
          </p:cNvPr>
          <p:cNvSpPr>
            <a:spLocks noGrp="1"/>
          </p:cNvSpPr>
          <p:nvPr>
            <p:ph type="body" idx="1"/>
          </p:nvPr>
        </p:nvSpPr>
        <p:spPr/>
        <p:txBody>
          <a:bodyPr/>
          <a:lstStyle/>
          <a:p>
            <a:r>
              <a:rPr lang="nl-NL" dirty="0" err="1"/>
              <a:t>Ortec</a:t>
            </a:r>
            <a:r>
              <a:rPr lang="nl-NL" dirty="0"/>
              <a:t> Finance</a:t>
            </a:r>
          </a:p>
        </p:txBody>
      </p:sp>
    </p:spTree>
    <p:extLst>
      <p:ext uri="{BB962C8B-B14F-4D97-AF65-F5344CB8AC3E}">
        <p14:creationId xmlns:p14="http://schemas.microsoft.com/office/powerpoint/2010/main" val="1813897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3A939-CEDD-4532-AAAF-675507F1DD1B}"/>
              </a:ext>
            </a:extLst>
          </p:cNvPr>
          <p:cNvSpPr>
            <a:spLocks noGrp="1"/>
          </p:cNvSpPr>
          <p:nvPr>
            <p:ph type="title"/>
          </p:nvPr>
        </p:nvSpPr>
        <p:spPr/>
        <p:txBody>
          <a:bodyPr>
            <a:normAutofit/>
          </a:bodyPr>
          <a:lstStyle/>
          <a:p>
            <a:r>
              <a:rPr lang="nl-NL" sz="5400" dirty="0"/>
              <a:t>Vijf boodschappen van de toezichthouder </a:t>
            </a:r>
          </a:p>
        </p:txBody>
      </p:sp>
      <p:sp>
        <p:nvSpPr>
          <p:cNvPr id="3" name="Tijdelijke aanduiding voor tekst 2">
            <a:extLst>
              <a:ext uri="{FF2B5EF4-FFF2-40B4-BE49-F238E27FC236}">
                <a16:creationId xmlns:a16="http://schemas.microsoft.com/office/drawing/2014/main" id="{7D96EDC5-0165-4A14-9FD7-CD2CAEACB16D}"/>
              </a:ext>
            </a:extLst>
          </p:cNvPr>
          <p:cNvSpPr>
            <a:spLocks noGrp="1"/>
          </p:cNvSpPr>
          <p:nvPr>
            <p:ph type="body" idx="1"/>
          </p:nvPr>
        </p:nvSpPr>
        <p:spPr/>
        <p:txBody>
          <a:bodyPr/>
          <a:lstStyle/>
          <a:p>
            <a:r>
              <a:rPr lang="nl-NL" dirty="0"/>
              <a:t>Ruud Kathmann</a:t>
            </a:r>
          </a:p>
        </p:txBody>
      </p:sp>
    </p:spTree>
    <p:extLst>
      <p:ext uri="{BB962C8B-B14F-4D97-AF65-F5344CB8AC3E}">
        <p14:creationId xmlns:p14="http://schemas.microsoft.com/office/powerpoint/2010/main" val="877777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C63E8-BA04-4080-B8D0-57FB78B02DE8}"/>
              </a:ext>
            </a:extLst>
          </p:cNvPr>
          <p:cNvSpPr>
            <a:spLocks noGrp="1"/>
          </p:cNvSpPr>
          <p:nvPr>
            <p:ph type="title"/>
          </p:nvPr>
        </p:nvSpPr>
        <p:spPr/>
        <p:txBody>
          <a:bodyPr/>
          <a:lstStyle/>
          <a:p>
            <a:r>
              <a:rPr lang="nl-NL" dirty="0"/>
              <a:t>Boodschap 1</a:t>
            </a:r>
          </a:p>
        </p:txBody>
      </p:sp>
      <p:sp>
        <p:nvSpPr>
          <p:cNvPr id="3" name="Tijdelijke aanduiding voor inhoud 2">
            <a:extLst>
              <a:ext uri="{FF2B5EF4-FFF2-40B4-BE49-F238E27FC236}">
                <a16:creationId xmlns:a16="http://schemas.microsoft.com/office/drawing/2014/main" id="{444F344B-253A-40E5-8C69-7F39F0B006ED}"/>
              </a:ext>
            </a:extLst>
          </p:cNvPr>
          <p:cNvSpPr>
            <a:spLocks noGrp="1"/>
          </p:cNvSpPr>
          <p:nvPr>
            <p:ph idx="1"/>
          </p:nvPr>
        </p:nvSpPr>
        <p:spPr/>
        <p:txBody>
          <a:bodyPr>
            <a:normAutofit/>
          </a:bodyPr>
          <a:lstStyle/>
          <a:p>
            <a:pPr marL="0" indent="0">
              <a:buNone/>
            </a:pPr>
            <a:r>
              <a:rPr lang="nl-NL" sz="3600" i="1" dirty="0"/>
              <a:t>Gebruik </a:t>
            </a:r>
            <a:r>
              <a:rPr lang="nl-NL" sz="3600" i="1" dirty="0" err="1"/>
              <a:t>Artificial</a:t>
            </a:r>
            <a:r>
              <a:rPr lang="nl-NL" sz="3600" i="1" dirty="0"/>
              <a:t> Intelligence (AI) en Machine Learning (ML) in de WOZ-uitvoering niet alleen  voor taxatie- en controlemodellen</a:t>
            </a:r>
          </a:p>
        </p:txBody>
      </p:sp>
    </p:spTree>
    <p:extLst>
      <p:ext uri="{BB962C8B-B14F-4D97-AF65-F5344CB8AC3E}">
        <p14:creationId xmlns:p14="http://schemas.microsoft.com/office/powerpoint/2010/main" val="2226601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reclame voor WOZ-bezwaar">
            <a:extLst>
              <a:ext uri="{FF2B5EF4-FFF2-40B4-BE49-F238E27FC236}">
                <a16:creationId xmlns:a16="http://schemas.microsoft.com/office/drawing/2014/main" id="{1CA94BE6-4650-499D-AA31-ACE564A71626}"/>
              </a:ext>
            </a:extLst>
          </p:cNvPr>
          <p:cNvPicPr>
            <a:picLocks noChangeAspect="1"/>
          </p:cNvPicPr>
          <p:nvPr/>
        </p:nvPicPr>
        <p:blipFill>
          <a:blip r:embed="rId2"/>
          <a:stretch>
            <a:fillRect/>
          </a:stretch>
        </p:blipFill>
        <p:spPr>
          <a:xfrm>
            <a:off x="8652027" y="1936350"/>
            <a:ext cx="2880000" cy="1434950"/>
          </a:xfrm>
          <a:prstGeom prst="rect">
            <a:avLst/>
          </a:prstGeom>
        </p:spPr>
      </p:pic>
      <p:sp>
        <p:nvSpPr>
          <p:cNvPr id="5" name="Tekstvak 4">
            <a:extLst>
              <a:ext uri="{FF2B5EF4-FFF2-40B4-BE49-F238E27FC236}">
                <a16:creationId xmlns:a16="http://schemas.microsoft.com/office/drawing/2014/main" id="{31ED3B44-5DFC-4B49-A389-234C592823FA}"/>
              </a:ext>
            </a:extLst>
          </p:cNvPr>
          <p:cNvSpPr txBox="1"/>
          <p:nvPr/>
        </p:nvSpPr>
        <p:spPr>
          <a:xfrm>
            <a:off x="8652027" y="733541"/>
            <a:ext cx="2880000" cy="707886"/>
          </a:xfrm>
          <a:prstGeom prst="rect">
            <a:avLst/>
          </a:prstGeom>
          <a:noFill/>
        </p:spPr>
        <p:txBody>
          <a:bodyPr wrap="square" rtlCol="0">
            <a:spAutoFit/>
          </a:bodyPr>
          <a:lstStyle/>
          <a:p>
            <a:r>
              <a:rPr lang="nl-NL" sz="2000" b="1" dirty="0"/>
              <a:t>Afhandeling bezwaar- en beroepsprocedures</a:t>
            </a:r>
          </a:p>
        </p:txBody>
      </p:sp>
      <p:sp>
        <p:nvSpPr>
          <p:cNvPr id="6" name="Tekstvak 5">
            <a:extLst>
              <a:ext uri="{FF2B5EF4-FFF2-40B4-BE49-F238E27FC236}">
                <a16:creationId xmlns:a16="http://schemas.microsoft.com/office/drawing/2014/main" id="{F65A8E62-110B-453D-B271-3D08EDD9DCE0}"/>
              </a:ext>
            </a:extLst>
          </p:cNvPr>
          <p:cNvSpPr txBox="1"/>
          <p:nvPr/>
        </p:nvSpPr>
        <p:spPr>
          <a:xfrm>
            <a:off x="659973" y="733540"/>
            <a:ext cx="2880000" cy="707886"/>
          </a:xfrm>
          <a:prstGeom prst="rect">
            <a:avLst/>
          </a:prstGeom>
          <a:noFill/>
        </p:spPr>
        <p:txBody>
          <a:bodyPr wrap="square" rtlCol="0">
            <a:spAutoFit/>
          </a:bodyPr>
          <a:lstStyle/>
          <a:p>
            <a:r>
              <a:rPr lang="nl-NL" sz="2000" b="1" dirty="0"/>
              <a:t>Geometrie bepaling en mutatie detectie</a:t>
            </a:r>
          </a:p>
        </p:txBody>
      </p:sp>
      <p:sp>
        <p:nvSpPr>
          <p:cNvPr id="7" name="Tekstvak 6">
            <a:extLst>
              <a:ext uri="{FF2B5EF4-FFF2-40B4-BE49-F238E27FC236}">
                <a16:creationId xmlns:a16="http://schemas.microsoft.com/office/drawing/2014/main" id="{7C461B71-9F83-42AE-BF44-0713FA5E8D3F}"/>
              </a:ext>
            </a:extLst>
          </p:cNvPr>
          <p:cNvSpPr txBox="1"/>
          <p:nvPr/>
        </p:nvSpPr>
        <p:spPr>
          <a:xfrm>
            <a:off x="4770421" y="733540"/>
            <a:ext cx="2880000" cy="707886"/>
          </a:xfrm>
          <a:prstGeom prst="rect">
            <a:avLst/>
          </a:prstGeom>
          <a:noFill/>
        </p:spPr>
        <p:txBody>
          <a:bodyPr wrap="square" rtlCol="0">
            <a:spAutoFit/>
          </a:bodyPr>
          <a:lstStyle/>
          <a:p>
            <a:r>
              <a:rPr lang="nl-NL" sz="2000" b="1" dirty="0"/>
              <a:t>Geautomatiseerd tekst interpretatie</a:t>
            </a:r>
          </a:p>
        </p:txBody>
      </p:sp>
      <p:pic>
        <p:nvPicPr>
          <p:cNvPr id="8" name="Afbeelding 7" descr="Afbeelding mutatiedetectie">
            <a:extLst>
              <a:ext uri="{FF2B5EF4-FFF2-40B4-BE49-F238E27FC236}">
                <a16:creationId xmlns:a16="http://schemas.microsoft.com/office/drawing/2014/main" id="{9FDC8F96-0F11-47C2-A0FB-A3205AFA7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169" y="1818190"/>
            <a:ext cx="2881773" cy="3106219"/>
          </a:xfrm>
          <a:prstGeom prst="rect">
            <a:avLst/>
          </a:prstGeom>
        </p:spPr>
      </p:pic>
      <p:pic>
        <p:nvPicPr>
          <p:cNvPr id="14" name="Afbeelding 13" descr="Afbeelding Funda">
            <a:extLst>
              <a:ext uri="{FF2B5EF4-FFF2-40B4-BE49-F238E27FC236}">
                <a16:creationId xmlns:a16="http://schemas.microsoft.com/office/drawing/2014/main" id="{EE5881C0-0A8C-487E-A359-41820C75F8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415" y="1640361"/>
            <a:ext cx="2901170" cy="3577278"/>
          </a:xfrm>
          <a:prstGeom prst="rect">
            <a:avLst/>
          </a:prstGeom>
        </p:spPr>
      </p:pic>
    </p:spTree>
    <p:extLst>
      <p:ext uri="{BB962C8B-B14F-4D97-AF65-F5344CB8AC3E}">
        <p14:creationId xmlns:p14="http://schemas.microsoft.com/office/powerpoint/2010/main" val="332522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B3D7E2-3F75-4B12-8E31-03001219AB73}"/>
              </a:ext>
            </a:extLst>
          </p:cNvPr>
          <p:cNvSpPr>
            <a:spLocks noGrp="1"/>
          </p:cNvSpPr>
          <p:nvPr>
            <p:ph type="ctrTitle"/>
          </p:nvPr>
        </p:nvSpPr>
        <p:spPr>
          <a:xfrm>
            <a:off x="531845" y="1122363"/>
            <a:ext cx="11047445" cy="2387600"/>
          </a:xfrm>
        </p:spPr>
        <p:txBody>
          <a:bodyPr>
            <a:noAutofit/>
          </a:bodyPr>
          <a:lstStyle/>
          <a:p>
            <a:r>
              <a:rPr lang="nl-NL" sz="4400" dirty="0"/>
              <a:t>Het gebruik van </a:t>
            </a:r>
            <a:r>
              <a:rPr lang="en-US" sz="4400" dirty="0"/>
              <a:t>Artificial Intelligence (AI) </a:t>
            </a:r>
            <a:r>
              <a:rPr lang="en-US" sz="4400" dirty="0" err="1"/>
              <a:t>en</a:t>
            </a:r>
            <a:r>
              <a:rPr lang="en-US" sz="4400" dirty="0"/>
              <a:t> Machine Learning (ML)</a:t>
            </a:r>
            <a:r>
              <a:rPr lang="nl-NL" sz="4400" dirty="0"/>
              <a:t> bij WOZ-taxatiemodellen</a:t>
            </a:r>
          </a:p>
        </p:txBody>
      </p:sp>
      <p:sp>
        <p:nvSpPr>
          <p:cNvPr id="3" name="Ondertitel 2">
            <a:extLst>
              <a:ext uri="{FF2B5EF4-FFF2-40B4-BE49-F238E27FC236}">
                <a16:creationId xmlns:a16="http://schemas.microsoft.com/office/drawing/2014/main" id="{3778A245-5B5E-4D84-BA4B-E3F4F9C9C95F}"/>
              </a:ext>
            </a:extLst>
          </p:cNvPr>
          <p:cNvSpPr>
            <a:spLocks noGrp="1"/>
          </p:cNvSpPr>
          <p:nvPr>
            <p:ph type="subTitle" idx="1"/>
          </p:nvPr>
        </p:nvSpPr>
        <p:spPr>
          <a:xfrm>
            <a:off x="1630324" y="4907756"/>
            <a:ext cx="9144000" cy="1655762"/>
          </a:xfrm>
        </p:spPr>
        <p:txBody>
          <a:bodyPr/>
          <a:lstStyle/>
          <a:p>
            <a:endParaRPr lang="nl-NL" dirty="0"/>
          </a:p>
          <a:p>
            <a:r>
              <a:rPr lang="nl-NL" dirty="0"/>
              <a:t>Waarderingskamer</a:t>
            </a:r>
          </a:p>
          <a:p>
            <a:r>
              <a:rPr lang="nl-NL" dirty="0"/>
              <a:t>19 april 2022</a:t>
            </a:r>
          </a:p>
        </p:txBody>
      </p:sp>
      <p:pic>
        <p:nvPicPr>
          <p:cNvPr id="4" name="Afbeelding 3" descr="Logo project vakbekwaamheid&#10;">
            <a:extLst>
              <a:ext uri="{FF2B5EF4-FFF2-40B4-BE49-F238E27FC236}">
                <a16:creationId xmlns:a16="http://schemas.microsoft.com/office/drawing/2014/main" id="{BBADB189-FB3F-4E71-8989-E5FA14B5A6CA}"/>
              </a:ext>
            </a:extLst>
          </p:cNvPr>
          <p:cNvPicPr>
            <a:picLocks noChangeAspect="1"/>
          </p:cNvPicPr>
          <p:nvPr/>
        </p:nvPicPr>
        <p:blipFill>
          <a:blip r:embed="rId3"/>
          <a:stretch>
            <a:fillRect/>
          </a:stretch>
        </p:blipFill>
        <p:spPr>
          <a:xfrm>
            <a:off x="4445470" y="4471588"/>
            <a:ext cx="3513707" cy="872335"/>
          </a:xfrm>
          <a:prstGeom prst="rect">
            <a:avLst/>
          </a:prstGeom>
        </p:spPr>
      </p:pic>
    </p:spTree>
    <p:extLst>
      <p:ext uri="{BB962C8B-B14F-4D97-AF65-F5344CB8AC3E}">
        <p14:creationId xmlns:p14="http://schemas.microsoft.com/office/powerpoint/2010/main" val="2764305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C63E8-BA04-4080-B8D0-57FB78B02DE8}"/>
              </a:ext>
            </a:extLst>
          </p:cNvPr>
          <p:cNvSpPr>
            <a:spLocks noGrp="1"/>
          </p:cNvSpPr>
          <p:nvPr>
            <p:ph type="title"/>
          </p:nvPr>
        </p:nvSpPr>
        <p:spPr/>
        <p:txBody>
          <a:bodyPr/>
          <a:lstStyle/>
          <a:p>
            <a:r>
              <a:rPr lang="nl-NL" dirty="0"/>
              <a:t>Boodschap 2</a:t>
            </a:r>
          </a:p>
        </p:txBody>
      </p:sp>
      <p:sp>
        <p:nvSpPr>
          <p:cNvPr id="3" name="Tijdelijke aanduiding voor inhoud 2">
            <a:extLst>
              <a:ext uri="{FF2B5EF4-FFF2-40B4-BE49-F238E27FC236}">
                <a16:creationId xmlns:a16="http://schemas.microsoft.com/office/drawing/2014/main" id="{444F344B-253A-40E5-8C69-7F39F0B006ED}"/>
              </a:ext>
            </a:extLst>
          </p:cNvPr>
          <p:cNvSpPr>
            <a:spLocks noGrp="1"/>
          </p:cNvSpPr>
          <p:nvPr>
            <p:ph idx="1"/>
          </p:nvPr>
        </p:nvSpPr>
        <p:spPr/>
        <p:txBody>
          <a:bodyPr>
            <a:normAutofit/>
          </a:bodyPr>
          <a:lstStyle/>
          <a:p>
            <a:pPr marL="0" indent="0">
              <a:buNone/>
            </a:pPr>
            <a:r>
              <a:rPr lang="nl-NL" sz="3600" i="1" dirty="0"/>
              <a:t>AI/ML-technieken maken het eenvoudiger om binnen de WOZ met open data te werken</a:t>
            </a:r>
          </a:p>
        </p:txBody>
      </p:sp>
    </p:spTree>
    <p:extLst>
      <p:ext uri="{BB962C8B-B14F-4D97-AF65-F5344CB8AC3E}">
        <p14:creationId xmlns:p14="http://schemas.microsoft.com/office/powerpoint/2010/main" val="151333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1AD26-E7FC-42C3-94A1-6429C7C51E16}"/>
              </a:ext>
            </a:extLst>
          </p:cNvPr>
          <p:cNvSpPr>
            <a:spLocks noGrp="1"/>
          </p:cNvSpPr>
          <p:nvPr>
            <p:ph type="title"/>
          </p:nvPr>
        </p:nvSpPr>
        <p:spPr/>
        <p:txBody>
          <a:bodyPr/>
          <a:lstStyle/>
          <a:p>
            <a:r>
              <a:rPr lang="nl-NL" dirty="0"/>
              <a:t>Het gebruik van open data binnen de WOZ</a:t>
            </a:r>
          </a:p>
        </p:txBody>
      </p:sp>
      <p:pic>
        <p:nvPicPr>
          <p:cNvPr id="17" name="Afbeelding 16" descr="Plaats controlemodel in proces">
            <a:extLst>
              <a:ext uri="{FF2B5EF4-FFF2-40B4-BE49-F238E27FC236}">
                <a16:creationId xmlns:a16="http://schemas.microsoft.com/office/drawing/2014/main" id="{D08D922B-B016-4607-8C24-B6592B0D31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737" y="1765168"/>
            <a:ext cx="11368730" cy="3327663"/>
          </a:xfrm>
          <a:prstGeom prst="rect">
            <a:avLst/>
          </a:prstGeom>
        </p:spPr>
      </p:pic>
    </p:spTree>
    <p:extLst>
      <p:ext uri="{BB962C8B-B14F-4D97-AF65-F5344CB8AC3E}">
        <p14:creationId xmlns:p14="http://schemas.microsoft.com/office/powerpoint/2010/main" val="3016049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01AD26-E7FC-42C3-94A1-6429C7C51E16}"/>
              </a:ext>
            </a:extLst>
          </p:cNvPr>
          <p:cNvSpPr>
            <a:spLocks noGrp="1"/>
          </p:cNvSpPr>
          <p:nvPr>
            <p:ph type="title"/>
          </p:nvPr>
        </p:nvSpPr>
        <p:spPr/>
        <p:txBody>
          <a:bodyPr/>
          <a:lstStyle/>
          <a:p>
            <a:r>
              <a:rPr lang="nl-NL" dirty="0"/>
              <a:t>Het gebruik van open data binnen de WOZ</a:t>
            </a:r>
          </a:p>
        </p:txBody>
      </p:sp>
      <p:pic>
        <p:nvPicPr>
          <p:cNvPr id="18" name="Afbeelding 17" descr="Plaats analysemodel in proces">
            <a:extLst>
              <a:ext uri="{FF2B5EF4-FFF2-40B4-BE49-F238E27FC236}">
                <a16:creationId xmlns:a16="http://schemas.microsoft.com/office/drawing/2014/main" id="{E29783DC-8A09-4C8C-90AC-CDF0504C20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968" y="1961789"/>
            <a:ext cx="10775695" cy="3130716"/>
          </a:xfrm>
          <a:prstGeom prst="rect">
            <a:avLst/>
          </a:prstGeom>
        </p:spPr>
      </p:pic>
    </p:spTree>
    <p:extLst>
      <p:ext uri="{BB962C8B-B14F-4D97-AF65-F5344CB8AC3E}">
        <p14:creationId xmlns:p14="http://schemas.microsoft.com/office/powerpoint/2010/main" val="1792569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C63E8-BA04-4080-B8D0-57FB78B02DE8}"/>
              </a:ext>
            </a:extLst>
          </p:cNvPr>
          <p:cNvSpPr>
            <a:spLocks noGrp="1"/>
          </p:cNvSpPr>
          <p:nvPr>
            <p:ph type="title"/>
          </p:nvPr>
        </p:nvSpPr>
        <p:spPr/>
        <p:txBody>
          <a:bodyPr/>
          <a:lstStyle/>
          <a:p>
            <a:r>
              <a:rPr lang="nl-NL" dirty="0"/>
              <a:t>Boodschap 3</a:t>
            </a:r>
          </a:p>
        </p:txBody>
      </p:sp>
      <p:sp>
        <p:nvSpPr>
          <p:cNvPr id="3" name="Tijdelijke aanduiding voor inhoud 2">
            <a:extLst>
              <a:ext uri="{FF2B5EF4-FFF2-40B4-BE49-F238E27FC236}">
                <a16:creationId xmlns:a16="http://schemas.microsoft.com/office/drawing/2014/main" id="{444F344B-253A-40E5-8C69-7F39F0B006ED}"/>
              </a:ext>
            </a:extLst>
          </p:cNvPr>
          <p:cNvSpPr>
            <a:spLocks noGrp="1"/>
          </p:cNvSpPr>
          <p:nvPr>
            <p:ph idx="1"/>
          </p:nvPr>
        </p:nvSpPr>
        <p:spPr/>
        <p:txBody>
          <a:bodyPr>
            <a:normAutofit/>
          </a:bodyPr>
          <a:lstStyle/>
          <a:p>
            <a:pPr marL="0" indent="0">
              <a:buNone/>
            </a:pPr>
            <a:r>
              <a:rPr lang="nl-NL" sz="3600" i="1" dirty="0"/>
              <a:t>Een controlemodel is niet alleen nuttig om de kwaliteit van de taxaties te controleren, maar ook om je hierover extern te verantwoorden</a:t>
            </a:r>
          </a:p>
        </p:txBody>
      </p:sp>
    </p:spTree>
    <p:extLst>
      <p:ext uri="{BB962C8B-B14F-4D97-AF65-F5344CB8AC3E}">
        <p14:creationId xmlns:p14="http://schemas.microsoft.com/office/powerpoint/2010/main" val="1660215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Onderbouwing bestaat uit taxatieverslag en verantwoordingsdocument">
            <a:extLst>
              <a:ext uri="{FF2B5EF4-FFF2-40B4-BE49-F238E27FC236}">
                <a16:creationId xmlns:a16="http://schemas.microsoft.com/office/drawing/2014/main" id="{0043C010-3FAC-4ED5-AA42-96E6A7478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093" y="1238575"/>
            <a:ext cx="10695813" cy="4380850"/>
          </a:xfrm>
          <a:prstGeom prst="rect">
            <a:avLst/>
          </a:prstGeom>
        </p:spPr>
      </p:pic>
    </p:spTree>
    <p:extLst>
      <p:ext uri="{BB962C8B-B14F-4D97-AF65-F5344CB8AC3E}">
        <p14:creationId xmlns:p14="http://schemas.microsoft.com/office/powerpoint/2010/main" val="2505740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C63E8-BA04-4080-B8D0-57FB78B02DE8}"/>
              </a:ext>
            </a:extLst>
          </p:cNvPr>
          <p:cNvSpPr>
            <a:spLocks noGrp="1"/>
          </p:cNvSpPr>
          <p:nvPr>
            <p:ph type="title"/>
          </p:nvPr>
        </p:nvSpPr>
        <p:spPr/>
        <p:txBody>
          <a:bodyPr/>
          <a:lstStyle/>
          <a:p>
            <a:r>
              <a:rPr lang="nl-NL" dirty="0"/>
              <a:t>Boodschap 4</a:t>
            </a:r>
          </a:p>
        </p:txBody>
      </p:sp>
      <p:sp>
        <p:nvSpPr>
          <p:cNvPr id="3" name="Tijdelijke aanduiding voor inhoud 2">
            <a:extLst>
              <a:ext uri="{FF2B5EF4-FFF2-40B4-BE49-F238E27FC236}">
                <a16:creationId xmlns:a16="http://schemas.microsoft.com/office/drawing/2014/main" id="{444F344B-253A-40E5-8C69-7F39F0B006ED}"/>
              </a:ext>
            </a:extLst>
          </p:cNvPr>
          <p:cNvSpPr>
            <a:spLocks noGrp="1"/>
          </p:cNvSpPr>
          <p:nvPr>
            <p:ph idx="1"/>
          </p:nvPr>
        </p:nvSpPr>
        <p:spPr/>
        <p:txBody>
          <a:bodyPr>
            <a:normAutofit/>
          </a:bodyPr>
          <a:lstStyle/>
          <a:p>
            <a:pPr marL="0" indent="0">
              <a:buNone/>
            </a:pPr>
            <a:r>
              <a:rPr lang="nl-NL" sz="3600" i="1" dirty="0"/>
              <a:t>In het toezicht van de Waarderingskamer zal het systematische gebruik van een controlemodel een rol gaan spelen</a:t>
            </a:r>
          </a:p>
        </p:txBody>
      </p:sp>
    </p:spTree>
    <p:extLst>
      <p:ext uri="{BB962C8B-B14F-4D97-AF65-F5344CB8AC3E}">
        <p14:creationId xmlns:p14="http://schemas.microsoft.com/office/powerpoint/2010/main" val="2190235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Foto Roland Veldman">
            <a:extLst>
              <a:ext uri="{FF2B5EF4-FFF2-40B4-BE49-F238E27FC236}">
                <a16:creationId xmlns:a16="http://schemas.microsoft.com/office/drawing/2014/main" id="{80EC6E4C-F252-42AF-BA96-9B139AE6C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941" y="1762699"/>
            <a:ext cx="3332605" cy="3332605"/>
          </a:xfrm>
          <a:prstGeom prst="rect">
            <a:avLst/>
          </a:prstGeom>
        </p:spPr>
      </p:pic>
      <p:pic>
        <p:nvPicPr>
          <p:cNvPr id="7" name="Afbeelding 6" descr="Foto Maartje Hooijmans">
            <a:extLst>
              <a:ext uri="{FF2B5EF4-FFF2-40B4-BE49-F238E27FC236}">
                <a16:creationId xmlns:a16="http://schemas.microsoft.com/office/drawing/2014/main" id="{D6425234-6731-4752-9FD0-D996B6613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734" y="1762697"/>
            <a:ext cx="3332605" cy="3332605"/>
          </a:xfrm>
          <a:prstGeom prst="rect">
            <a:avLst/>
          </a:prstGeom>
        </p:spPr>
      </p:pic>
      <p:pic>
        <p:nvPicPr>
          <p:cNvPr id="9" name="Afbeelding 8" descr="Foto Ivo Lechner">
            <a:extLst>
              <a:ext uri="{FF2B5EF4-FFF2-40B4-BE49-F238E27FC236}">
                <a16:creationId xmlns:a16="http://schemas.microsoft.com/office/drawing/2014/main" id="{DAC5D9EC-5D9E-4E2E-8D39-CA1CBFBF5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6148" y="1762698"/>
            <a:ext cx="3332604" cy="3332604"/>
          </a:xfrm>
          <a:prstGeom prst="rect">
            <a:avLst/>
          </a:prstGeom>
        </p:spPr>
      </p:pic>
      <p:sp>
        <p:nvSpPr>
          <p:cNvPr id="10" name="Titel 9">
            <a:extLst>
              <a:ext uri="{FF2B5EF4-FFF2-40B4-BE49-F238E27FC236}">
                <a16:creationId xmlns:a16="http://schemas.microsoft.com/office/drawing/2014/main" id="{4A48D719-1E6A-4ABC-96C8-28DF77F33FA5}"/>
              </a:ext>
            </a:extLst>
          </p:cNvPr>
          <p:cNvSpPr>
            <a:spLocks noGrp="1"/>
          </p:cNvSpPr>
          <p:nvPr>
            <p:ph type="title"/>
          </p:nvPr>
        </p:nvSpPr>
        <p:spPr/>
        <p:txBody>
          <a:bodyPr/>
          <a:lstStyle/>
          <a:p>
            <a:r>
              <a:rPr lang="nl-NL" dirty="0"/>
              <a:t>Inspecteurs Waarderingskamer</a:t>
            </a:r>
          </a:p>
        </p:txBody>
      </p:sp>
    </p:spTree>
    <p:extLst>
      <p:ext uri="{BB962C8B-B14F-4D97-AF65-F5344CB8AC3E}">
        <p14:creationId xmlns:p14="http://schemas.microsoft.com/office/powerpoint/2010/main" val="2430569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Vraag 4 (</a:t>
            </a:r>
            <a:r>
              <a:rPr lang="nl-NL" dirty="0" err="1"/>
              <a:t>wordcloud</a:t>
            </a:r>
            <a:r>
              <a:rPr lang="nl-NL" dirty="0"/>
              <a:t>)</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a:bodyPr>
          <a:lstStyle/>
          <a:p>
            <a:pPr marL="0" indent="0">
              <a:buNone/>
            </a:pPr>
            <a:r>
              <a:rPr lang="nl-NL" b="1" i="1" dirty="0"/>
              <a:t>Wat ziet u als de grootste belemmering om met Machine Learning te gaan werken?</a:t>
            </a:r>
          </a:p>
          <a:p>
            <a:pPr marL="0" indent="0">
              <a:buNone/>
            </a:pPr>
            <a:endParaRPr lang="nl-NL" b="1" i="1" dirty="0"/>
          </a:p>
          <a:p>
            <a:pPr marL="0" indent="0">
              <a:buNone/>
            </a:pPr>
            <a:endParaRPr lang="nl-NL" dirty="0"/>
          </a:p>
          <a:p>
            <a:pPr lvl="1"/>
            <a:endParaRPr lang="nl-NL" dirty="0"/>
          </a:p>
          <a:p>
            <a:pPr lvl="1"/>
            <a:endParaRPr lang="nl-NL" dirty="0"/>
          </a:p>
        </p:txBody>
      </p:sp>
    </p:spTree>
    <p:extLst>
      <p:ext uri="{BB962C8B-B14F-4D97-AF65-F5344CB8AC3E}">
        <p14:creationId xmlns:p14="http://schemas.microsoft.com/office/powerpoint/2010/main" val="2416825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C63E8-BA04-4080-B8D0-57FB78B02DE8}"/>
              </a:ext>
            </a:extLst>
          </p:cNvPr>
          <p:cNvSpPr>
            <a:spLocks noGrp="1"/>
          </p:cNvSpPr>
          <p:nvPr>
            <p:ph type="title"/>
          </p:nvPr>
        </p:nvSpPr>
        <p:spPr/>
        <p:txBody>
          <a:bodyPr/>
          <a:lstStyle/>
          <a:p>
            <a:r>
              <a:rPr lang="nl-NL" dirty="0"/>
              <a:t>Boodschap 5</a:t>
            </a:r>
          </a:p>
        </p:txBody>
      </p:sp>
      <p:sp>
        <p:nvSpPr>
          <p:cNvPr id="3" name="Tijdelijke aanduiding voor inhoud 2">
            <a:extLst>
              <a:ext uri="{FF2B5EF4-FFF2-40B4-BE49-F238E27FC236}">
                <a16:creationId xmlns:a16="http://schemas.microsoft.com/office/drawing/2014/main" id="{444F344B-253A-40E5-8C69-7F39F0B006ED}"/>
              </a:ext>
            </a:extLst>
          </p:cNvPr>
          <p:cNvSpPr>
            <a:spLocks noGrp="1"/>
          </p:cNvSpPr>
          <p:nvPr>
            <p:ph idx="1"/>
          </p:nvPr>
        </p:nvSpPr>
        <p:spPr/>
        <p:txBody>
          <a:bodyPr>
            <a:normAutofit/>
          </a:bodyPr>
          <a:lstStyle/>
          <a:p>
            <a:pPr marL="0" indent="0">
              <a:buNone/>
            </a:pPr>
            <a:r>
              <a:rPr lang="nl-NL" sz="3600" i="1" dirty="0"/>
              <a:t>Ga ermee aan de slag!!</a:t>
            </a:r>
          </a:p>
        </p:txBody>
      </p:sp>
    </p:spTree>
    <p:extLst>
      <p:ext uri="{BB962C8B-B14F-4D97-AF65-F5344CB8AC3E}">
        <p14:creationId xmlns:p14="http://schemas.microsoft.com/office/powerpoint/2010/main" val="575319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Vraag 5</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a:bodyPr>
          <a:lstStyle/>
          <a:p>
            <a:pPr marL="0" indent="0">
              <a:buNone/>
            </a:pPr>
            <a:r>
              <a:rPr lang="nl-NL" b="1" i="1" dirty="0"/>
              <a:t>Wat denkt u dat de rol van Machine Learning en kunstmatige intelligentie is voor het bevorderen van het vertrouwen in de WOZ-waarde?</a:t>
            </a:r>
          </a:p>
          <a:p>
            <a:pPr marL="0" indent="0">
              <a:buNone/>
            </a:pPr>
            <a:endParaRPr lang="nl-NL" b="1" i="1" dirty="0"/>
          </a:p>
          <a:p>
            <a:pPr lvl="1"/>
            <a:r>
              <a:rPr lang="nl-NL" dirty="0"/>
              <a:t>Met deze nieuwe technieken kan overtuigender de juistheid van de WOZ-waarden worden aangetoond, ook bijvoorbeeld in een verantwoordingsdocument</a:t>
            </a:r>
          </a:p>
          <a:p>
            <a:pPr lvl="1"/>
            <a:r>
              <a:rPr lang="nl-NL" dirty="0"/>
              <a:t>De inzet van moderne technieken schept in het algemeen vertrouwen</a:t>
            </a:r>
          </a:p>
          <a:p>
            <a:pPr lvl="1"/>
            <a:r>
              <a:rPr lang="nl-NL" dirty="0"/>
              <a:t>De inzet van Machine Learning en kunstmatige intelligentie staat nu nog te ver af van belanghebbenden, maar dit verandert snel</a:t>
            </a:r>
          </a:p>
          <a:p>
            <a:pPr lvl="1"/>
            <a:r>
              <a:rPr lang="nl-NL" dirty="0"/>
              <a:t>De burger zal nooit vertrouwen krijgen in computer algoritmen</a:t>
            </a:r>
          </a:p>
          <a:p>
            <a:pPr lvl="1"/>
            <a:endParaRPr lang="nl-NL" dirty="0"/>
          </a:p>
          <a:p>
            <a:pPr lvl="1"/>
            <a:endParaRPr lang="nl-NL" dirty="0"/>
          </a:p>
          <a:p>
            <a:pPr lvl="1"/>
            <a:endParaRPr lang="nl-NL" dirty="0"/>
          </a:p>
        </p:txBody>
      </p:sp>
    </p:spTree>
    <p:extLst>
      <p:ext uri="{BB962C8B-B14F-4D97-AF65-F5344CB8AC3E}">
        <p14:creationId xmlns:p14="http://schemas.microsoft.com/office/powerpoint/2010/main" val="14290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601E3-E064-48F2-B866-ECF87AD2CF35}"/>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CD7817A5-2978-43A5-814B-5A2667D44DB3}"/>
              </a:ext>
            </a:extLst>
          </p:cNvPr>
          <p:cNvSpPr>
            <a:spLocks noGrp="1"/>
          </p:cNvSpPr>
          <p:nvPr>
            <p:ph idx="1"/>
          </p:nvPr>
        </p:nvSpPr>
        <p:spPr/>
        <p:txBody>
          <a:bodyPr/>
          <a:lstStyle/>
          <a:p>
            <a:r>
              <a:rPr lang="nl-NL" dirty="0"/>
              <a:t>VNG-programma Samen Organiseren over Machine Learning modellen (Riccardo de Boef)</a:t>
            </a:r>
          </a:p>
          <a:p>
            <a:r>
              <a:rPr lang="nl-NL" dirty="0"/>
              <a:t>Bijdrage van WOZ-dienstverlener 4Value</a:t>
            </a:r>
          </a:p>
          <a:p>
            <a:r>
              <a:rPr lang="nl-NL" dirty="0"/>
              <a:t>Validatiemodel naast taxatiemodel, hoe werkt dat? (Luc Hermans)</a:t>
            </a:r>
          </a:p>
          <a:p>
            <a:r>
              <a:rPr lang="nl-NL" dirty="0"/>
              <a:t>Bijdrage van WOZ-dienstverlener </a:t>
            </a:r>
            <a:r>
              <a:rPr lang="nl-NL" dirty="0" err="1"/>
              <a:t>Ortec</a:t>
            </a:r>
            <a:r>
              <a:rPr lang="nl-NL" dirty="0"/>
              <a:t> Finance</a:t>
            </a:r>
          </a:p>
          <a:p>
            <a:r>
              <a:rPr lang="nl-NL" dirty="0"/>
              <a:t>Vijf boodschappen van de toezichthouder (Ruud Kathmann)</a:t>
            </a:r>
          </a:p>
          <a:p>
            <a:endParaRPr lang="nl-NL" dirty="0"/>
          </a:p>
          <a:p>
            <a:endParaRPr lang="nl-NL" dirty="0"/>
          </a:p>
        </p:txBody>
      </p:sp>
    </p:spTree>
    <p:extLst>
      <p:ext uri="{BB962C8B-B14F-4D97-AF65-F5344CB8AC3E}">
        <p14:creationId xmlns:p14="http://schemas.microsoft.com/office/powerpoint/2010/main" val="3966910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66DB1D-2517-4F31-A621-9124549842E7}"/>
              </a:ext>
            </a:extLst>
          </p:cNvPr>
          <p:cNvSpPr>
            <a:spLocks noGrp="1"/>
          </p:cNvSpPr>
          <p:nvPr>
            <p:ph type="title"/>
          </p:nvPr>
        </p:nvSpPr>
        <p:spPr/>
        <p:txBody>
          <a:bodyPr/>
          <a:lstStyle/>
          <a:p>
            <a:r>
              <a:rPr lang="nl-NL" dirty="0"/>
              <a:t>Programma volgende </a:t>
            </a:r>
            <a:r>
              <a:rPr lang="nl-NL" dirty="0" err="1"/>
              <a:t>webinars</a:t>
            </a:r>
            <a:endParaRPr lang="nl-NL" dirty="0"/>
          </a:p>
        </p:txBody>
      </p:sp>
      <p:sp>
        <p:nvSpPr>
          <p:cNvPr id="3" name="Tijdelijke aanduiding voor inhoud 2">
            <a:extLst>
              <a:ext uri="{FF2B5EF4-FFF2-40B4-BE49-F238E27FC236}">
                <a16:creationId xmlns:a16="http://schemas.microsoft.com/office/drawing/2014/main" id="{0FC80293-F9C3-49B2-A107-DCF594561270}"/>
              </a:ext>
            </a:extLst>
          </p:cNvPr>
          <p:cNvSpPr>
            <a:spLocks noGrp="1"/>
          </p:cNvSpPr>
          <p:nvPr>
            <p:ph idx="1"/>
          </p:nvPr>
        </p:nvSpPr>
        <p:spPr/>
        <p:txBody>
          <a:bodyPr/>
          <a:lstStyle/>
          <a:p>
            <a:r>
              <a:rPr lang="nl-NL" dirty="0"/>
              <a:t>19 mei 2022: Synchroniciteit LV WOZ, bezwaarschriften</a:t>
            </a:r>
          </a:p>
          <a:p>
            <a:r>
              <a:rPr lang="nl-NL" dirty="0"/>
              <a:t>30 juni 2022: Actuele WOZ-jurisprudentie</a:t>
            </a:r>
          </a:p>
          <a:p>
            <a:r>
              <a:rPr lang="nl-NL" dirty="0"/>
              <a:t>29 september 2022: Oktoberinventarisatie / ENSIA</a:t>
            </a:r>
          </a:p>
          <a:p>
            <a:r>
              <a:rPr lang="nl-NL" dirty="0"/>
              <a:t>27 oktober 2022: Onderzoeken kwaliteit taxaties</a:t>
            </a:r>
          </a:p>
          <a:p>
            <a:r>
              <a:rPr lang="nl-NL" dirty="0"/>
              <a:t>24 november 2022: Synchroniciteit LV WOZ, juistheid belastingcapaciteit</a:t>
            </a:r>
          </a:p>
          <a:p>
            <a:r>
              <a:rPr lang="nl-NL" dirty="0"/>
              <a:t>15 december 2022: Vakbekwaamheid</a:t>
            </a:r>
          </a:p>
        </p:txBody>
      </p:sp>
    </p:spTree>
    <p:extLst>
      <p:ext uri="{BB962C8B-B14F-4D97-AF65-F5344CB8AC3E}">
        <p14:creationId xmlns:p14="http://schemas.microsoft.com/office/powerpoint/2010/main" val="3580225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8ACC0-7C2F-40A8-8B71-73754DC6C0E6}"/>
              </a:ext>
            </a:extLst>
          </p:cNvPr>
          <p:cNvSpPr>
            <a:spLocks noGrp="1"/>
          </p:cNvSpPr>
          <p:nvPr>
            <p:ph type="title"/>
          </p:nvPr>
        </p:nvSpPr>
        <p:spPr/>
        <p:txBody>
          <a:bodyPr/>
          <a:lstStyle/>
          <a:p>
            <a:pPr marL="0" indent="0" algn="ctr">
              <a:buNone/>
            </a:pPr>
            <a:r>
              <a:rPr lang="nl-NL" dirty="0"/>
              <a:t>Zijn er vragen?</a:t>
            </a:r>
          </a:p>
        </p:txBody>
      </p:sp>
      <p:sp>
        <p:nvSpPr>
          <p:cNvPr id="3" name="Tijdelijke aanduiding voor inhoud 2">
            <a:extLst>
              <a:ext uri="{FF2B5EF4-FFF2-40B4-BE49-F238E27FC236}">
                <a16:creationId xmlns:a16="http://schemas.microsoft.com/office/drawing/2014/main" id="{F317DDE0-9783-4075-943E-610C001ED788}"/>
              </a:ext>
            </a:extLst>
          </p:cNvPr>
          <p:cNvSpPr>
            <a:spLocks noGrp="1"/>
          </p:cNvSpPr>
          <p:nvPr>
            <p:ph idx="1"/>
          </p:nvPr>
        </p:nvSpPr>
        <p:spPr/>
        <p:txBody>
          <a:bodyPr>
            <a:normAutofit/>
          </a:bodyPr>
          <a:lstStyle/>
          <a:p>
            <a:pPr marL="0" indent="0" algn="ctr">
              <a:buNone/>
            </a:pPr>
            <a:r>
              <a:rPr lang="nl-NL" dirty="0"/>
              <a:t>Luc Hermans (</a:t>
            </a:r>
            <a:r>
              <a:rPr lang="nl-NL" dirty="0">
                <a:hlinkClick r:id="rId3"/>
              </a:rPr>
              <a:t>l.hermans@waarderingskamer.nl</a:t>
            </a:r>
            <a:r>
              <a:rPr lang="nl-NL" dirty="0"/>
              <a:t>) </a:t>
            </a:r>
          </a:p>
          <a:p>
            <a:pPr marL="0" indent="0" algn="ctr">
              <a:buNone/>
            </a:pPr>
            <a:r>
              <a:rPr lang="nl-NL" dirty="0"/>
              <a:t>Ruud Kathmann (</a:t>
            </a:r>
            <a:r>
              <a:rPr lang="nl-NL" dirty="0">
                <a:hlinkClick r:id="rId4"/>
              </a:rPr>
              <a:t>r.kathmann@waarderingskamer.nl</a:t>
            </a:r>
            <a:r>
              <a:rPr lang="nl-NL" dirty="0"/>
              <a:t>)</a:t>
            </a:r>
          </a:p>
          <a:p>
            <a:pPr marL="0" indent="0" algn="ctr">
              <a:buNone/>
            </a:pPr>
            <a:r>
              <a:rPr lang="nl-NL" dirty="0"/>
              <a:t>Marco Kuijper (</a:t>
            </a:r>
            <a:r>
              <a:rPr lang="nl-NL" dirty="0">
                <a:hlinkClick r:id="rId5"/>
              </a:rPr>
              <a:t>m.kuijper@waarderingskamer.nl</a:t>
            </a:r>
            <a:r>
              <a:rPr lang="nl-NL" dirty="0"/>
              <a:t>) </a:t>
            </a:r>
          </a:p>
          <a:p>
            <a:pPr marL="0" indent="0" algn="ctr">
              <a:buNone/>
            </a:pPr>
            <a:endParaRPr lang="nl-NL" dirty="0"/>
          </a:p>
          <a:p>
            <a:pPr marL="0" indent="0" algn="ctr">
              <a:buNone/>
            </a:pPr>
            <a:r>
              <a:rPr lang="nl-NL" dirty="0">
                <a:hlinkClick r:id="rId6"/>
              </a:rPr>
              <a:t>Link</a:t>
            </a:r>
            <a:r>
              <a:rPr lang="nl-NL" dirty="0"/>
              <a:t> naar alle webinars</a:t>
            </a:r>
          </a:p>
        </p:txBody>
      </p:sp>
      <p:pic>
        <p:nvPicPr>
          <p:cNvPr id="4" name="Afbeelding 3" descr="Logo programma vakbekwaamheid">
            <a:extLst>
              <a:ext uri="{FF2B5EF4-FFF2-40B4-BE49-F238E27FC236}">
                <a16:creationId xmlns:a16="http://schemas.microsoft.com/office/drawing/2014/main" id="{0BB171F9-A91E-4AFA-965D-69A9BF021B26}"/>
              </a:ext>
            </a:extLst>
          </p:cNvPr>
          <p:cNvPicPr>
            <a:picLocks noChangeAspect="1"/>
          </p:cNvPicPr>
          <p:nvPr/>
        </p:nvPicPr>
        <p:blipFill>
          <a:blip r:embed="rId7"/>
          <a:stretch>
            <a:fillRect/>
          </a:stretch>
        </p:blipFill>
        <p:spPr>
          <a:xfrm>
            <a:off x="3579019" y="5062137"/>
            <a:ext cx="5033962" cy="1249763"/>
          </a:xfrm>
          <a:prstGeom prst="rect">
            <a:avLst/>
          </a:prstGeom>
        </p:spPr>
      </p:pic>
    </p:spTree>
    <p:extLst>
      <p:ext uri="{BB962C8B-B14F-4D97-AF65-F5344CB8AC3E}">
        <p14:creationId xmlns:p14="http://schemas.microsoft.com/office/powerpoint/2010/main" val="20523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F3A939-CEDD-4532-AAAF-675507F1DD1B}"/>
              </a:ext>
            </a:extLst>
          </p:cNvPr>
          <p:cNvSpPr>
            <a:spLocks noGrp="1"/>
          </p:cNvSpPr>
          <p:nvPr>
            <p:ph type="title"/>
          </p:nvPr>
        </p:nvSpPr>
        <p:spPr/>
        <p:txBody>
          <a:bodyPr>
            <a:normAutofit/>
          </a:bodyPr>
          <a:lstStyle/>
          <a:p>
            <a:r>
              <a:rPr lang="nl-NL" sz="5400" dirty="0"/>
              <a:t>VNG-programma Samen Organiseren over Machine Learning modellen </a:t>
            </a:r>
          </a:p>
        </p:txBody>
      </p:sp>
      <p:sp>
        <p:nvSpPr>
          <p:cNvPr id="3" name="Tijdelijke aanduiding voor tekst 2">
            <a:extLst>
              <a:ext uri="{FF2B5EF4-FFF2-40B4-BE49-F238E27FC236}">
                <a16:creationId xmlns:a16="http://schemas.microsoft.com/office/drawing/2014/main" id="{7D96EDC5-0165-4A14-9FD7-CD2CAEACB16D}"/>
              </a:ext>
            </a:extLst>
          </p:cNvPr>
          <p:cNvSpPr>
            <a:spLocks noGrp="1"/>
          </p:cNvSpPr>
          <p:nvPr>
            <p:ph type="body" idx="1"/>
          </p:nvPr>
        </p:nvSpPr>
        <p:spPr/>
        <p:txBody>
          <a:bodyPr/>
          <a:lstStyle/>
          <a:p>
            <a:r>
              <a:rPr lang="nl-NL" dirty="0"/>
              <a:t>Riccardo de Boef</a:t>
            </a:r>
          </a:p>
        </p:txBody>
      </p:sp>
    </p:spTree>
    <p:extLst>
      <p:ext uri="{BB962C8B-B14F-4D97-AF65-F5344CB8AC3E}">
        <p14:creationId xmlns:p14="http://schemas.microsoft.com/office/powerpoint/2010/main" val="276454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F8C94C-C768-4624-8741-BAC4A2AFC695}"/>
              </a:ext>
            </a:extLst>
          </p:cNvPr>
          <p:cNvSpPr>
            <a:spLocks noGrp="1"/>
          </p:cNvSpPr>
          <p:nvPr>
            <p:ph type="title"/>
          </p:nvPr>
        </p:nvSpPr>
        <p:spPr/>
        <p:txBody>
          <a:bodyPr/>
          <a:lstStyle/>
          <a:p>
            <a:r>
              <a:rPr lang="nl-NL" dirty="0"/>
              <a:t>Vraag 1</a:t>
            </a:r>
          </a:p>
        </p:txBody>
      </p:sp>
      <p:sp>
        <p:nvSpPr>
          <p:cNvPr id="3" name="Tijdelijke aanduiding voor inhoud 2">
            <a:extLst>
              <a:ext uri="{FF2B5EF4-FFF2-40B4-BE49-F238E27FC236}">
                <a16:creationId xmlns:a16="http://schemas.microsoft.com/office/drawing/2014/main" id="{17B8FF87-E3DB-4189-A632-BA49EFE081C6}"/>
              </a:ext>
            </a:extLst>
          </p:cNvPr>
          <p:cNvSpPr>
            <a:spLocks noGrp="1"/>
          </p:cNvSpPr>
          <p:nvPr>
            <p:ph idx="1"/>
          </p:nvPr>
        </p:nvSpPr>
        <p:spPr/>
        <p:txBody>
          <a:bodyPr>
            <a:normAutofit/>
          </a:bodyPr>
          <a:lstStyle/>
          <a:p>
            <a:pPr marL="0" indent="0">
              <a:buNone/>
            </a:pPr>
            <a:r>
              <a:rPr lang="nl-NL" b="1" i="1" dirty="0"/>
              <a:t>Heeft uw WOZ-organisatie al ervaring met het werken met Machine Learning in de WOZ?</a:t>
            </a:r>
          </a:p>
          <a:p>
            <a:pPr marL="0" indent="0">
              <a:buNone/>
            </a:pPr>
            <a:endParaRPr lang="nl-NL" b="1" i="1" dirty="0"/>
          </a:p>
          <a:p>
            <a:pPr lvl="1"/>
            <a:r>
              <a:rPr lang="nl-NL" dirty="0"/>
              <a:t>Ja, we zijn er al volop mee bezig</a:t>
            </a:r>
          </a:p>
          <a:p>
            <a:pPr lvl="1"/>
            <a:r>
              <a:rPr lang="nl-NL" dirty="0"/>
              <a:t>Nee, we hebben hier nog geen ervaring mee</a:t>
            </a:r>
          </a:p>
          <a:p>
            <a:pPr lvl="1"/>
            <a:r>
              <a:rPr lang="nl-NL" dirty="0"/>
              <a:t>Ik zou niet weten wat Machine Learning is en hoop hier graag meer over te horen</a:t>
            </a:r>
          </a:p>
          <a:p>
            <a:pPr lvl="1"/>
            <a:r>
              <a:rPr lang="nl-NL" dirty="0"/>
              <a:t>Niet van toepassing, ik ben een WOZ- dienstverlener</a:t>
            </a:r>
          </a:p>
          <a:p>
            <a:pPr lvl="1"/>
            <a:endParaRPr lang="nl-NL" dirty="0"/>
          </a:p>
        </p:txBody>
      </p:sp>
    </p:spTree>
    <p:extLst>
      <p:ext uri="{BB962C8B-B14F-4D97-AF65-F5344CB8AC3E}">
        <p14:creationId xmlns:p14="http://schemas.microsoft.com/office/powerpoint/2010/main" val="219218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9E4EA3-5028-4B8D-806E-82A548AA6DFB}"/>
              </a:ext>
            </a:extLst>
          </p:cNvPr>
          <p:cNvSpPr>
            <a:spLocks noGrp="1"/>
          </p:cNvSpPr>
          <p:nvPr>
            <p:ph type="title"/>
          </p:nvPr>
        </p:nvSpPr>
        <p:spPr/>
        <p:txBody>
          <a:bodyPr/>
          <a:lstStyle/>
          <a:p>
            <a:r>
              <a:rPr lang="nl-NL" dirty="0" err="1"/>
              <a:t>Artificial</a:t>
            </a:r>
            <a:r>
              <a:rPr lang="nl-NL" dirty="0"/>
              <a:t> Intelligence / Machine Learning</a:t>
            </a:r>
          </a:p>
        </p:txBody>
      </p:sp>
      <p:pic>
        <p:nvPicPr>
          <p:cNvPr id="5" name="Afbeelding 4" descr="3D-weergave van een robotarm met vingers half gekruld en de wijsvinger die naar buiten wijst">
            <a:extLst>
              <a:ext uri="{FF2B5EF4-FFF2-40B4-BE49-F238E27FC236}">
                <a16:creationId xmlns:a16="http://schemas.microsoft.com/office/drawing/2014/main" id="{9EA170FC-8997-43B5-A784-F6A4233E2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4983" y="1690688"/>
            <a:ext cx="6122033" cy="4644767"/>
          </a:xfrm>
          <a:prstGeom prst="rect">
            <a:avLst/>
          </a:prstGeom>
        </p:spPr>
      </p:pic>
    </p:spTree>
    <p:extLst>
      <p:ext uri="{BB962C8B-B14F-4D97-AF65-F5344CB8AC3E}">
        <p14:creationId xmlns:p14="http://schemas.microsoft.com/office/powerpoint/2010/main" val="33848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BE9769DE-0057-48BA-AC33-4DA94BAA9BCB}"/>
              </a:ext>
            </a:extLst>
          </p:cNvPr>
          <p:cNvGrpSpPr/>
          <p:nvPr/>
        </p:nvGrpSpPr>
        <p:grpSpPr>
          <a:xfrm>
            <a:off x="2605088" y="350729"/>
            <a:ext cx="6981825" cy="5821471"/>
            <a:chOff x="2605088" y="350729"/>
            <a:chExt cx="6981825" cy="5821471"/>
          </a:xfrm>
        </p:grpSpPr>
        <p:pic>
          <p:nvPicPr>
            <p:cNvPr id="4" name="Picture 2" descr="Introduction to Machine Learning - CodeProject">
              <a:extLst>
                <a:ext uri="{FF2B5EF4-FFF2-40B4-BE49-F238E27FC236}">
                  <a16:creationId xmlns:a16="http://schemas.microsoft.com/office/drawing/2014/main" id="{63FAB806-3382-4282-B9BB-BB61056C3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088" y="685800"/>
              <a:ext cx="6981825"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B69CFCE7-59E4-460D-BE14-C0CAB39FCDF8}"/>
                </a:ext>
              </a:extLst>
            </p:cNvPr>
            <p:cNvSpPr txBox="1"/>
            <p:nvPr/>
          </p:nvSpPr>
          <p:spPr>
            <a:xfrm>
              <a:off x="5237967" y="350729"/>
              <a:ext cx="2390384" cy="369332"/>
            </a:xfrm>
            <a:prstGeom prst="rect">
              <a:avLst/>
            </a:prstGeom>
            <a:noFill/>
          </p:spPr>
          <p:txBody>
            <a:bodyPr wrap="square" rtlCol="0">
              <a:spAutoFit/>
            </a:bodyPr>
            <a:lstStyle/>
            <a:p>
              <a:r>
                <a:rPr lang="nl-NL" b="1" dirty="0">
                  <a:solidFill>
                    <a:srgbClr val="FF0000"/>
                  </a:solidFill>
                </a:rPr>
                <a:t>10.000 verkoopcijfers</a:t>
              </a:r>
            </a:p>
          </p:txBody>
        </p:sp>
        <p:sp>
          <p:nvSpPr>
            <p:cNvPr id="3" name="Tekstvak 2">
              <a:extLst>
                <a:ext uri="{FF2B5EF4-FFF2-40B4-BE49-F238E27FC236}">
                  <a16:creationId xmlns:a16="http://schemas.microsoft.com/office/drawing/2014/main" id="{9F391988-D0E3-42CE-AB45-858BA7F622F1}"/>
                </a:ext>
              </a:extLst>
            </p:cNvPr>
            <p:cNvSpPr txBox="1"/>
            <p:nvPr/>
          </p:nvSpPr>
          <p:spPr>
            <a:xfrm>
              <a:off x="6096000" y="1741117"/>
              <a:ext cx="755737" cy="375781"/>
            </a:xfrm>
            <a:prstGeom prst="rect">
              <a:avLst/>
            </a:prstGeom>
            <a:noFill/>
          </p:spPr>
          <p:txBody>
            <a:bodyPr wrap="square" rtlCol="0">
              <a:spAutoFit/>
            </a:bodyPr>
            <a:lstStyle/>
            <a:p>
              <a:r>
                <a:rPr lang="nl-NL" b="1" dirty="0">
                  <a:solidFill>
                    <a:srgbClr val="FF0000"/>
                  </a:solidFill>
                </a:rPr>
                <a:t>7.000</a:t>
              </a:r>
            </a:p>
          </p:txBody>
        </p:sp>
        <p:sp>
          <p:nvSpPr>
            <p:cNvPr id="5" name="Tekstvak 4" descr="Overzicht gebruik verkoopcijfers in machine learning model">
              <a:extLst>
                <a:ext uri="{FF2B5EF4-FFF2-40B4-BE49-F238E27FC236}">
                  <a16:creationId xmlns:a16="http://schemas.microsoft.com/office/drawing/2014/main" id="{C8A0441D-B9C8-440F-978C-6819E4DAFC36}"/>
                </a:ext>
              </a:extLst>
            </p:cNvPr>
            <p:cNvSpPr txBox="1"/>
            <p:nvPr/>
          </p:nvSpPr>
          <p:spPr>
            <a:xfrm>
              <a:off x="7939414" y="1741117"/>
              <a:ext cx="755737" cy="375781"/>
            </a:xfrm>
            <a:prstGeom prst="rect">
              <a:avLst/>
            </a:prstGeom>
            <a:noFill/>
          </p:spPr>
          <p:txBody>
            <a:bodyPr wrap="square" rtlCol="0">
              <a:spAutoFit/>
            </a:bodyPr>
            <a:lstStyle/>
            <a:p>
              <a:r>
                <a:rPr lang="nl-NL" b="1" dirty="0">
                  <a:solidFill>
                    <a:srgbClr val="FF0000"/>
                  </a:solidFill>
                </a:rPr>
                <a:t>3.000</a:t>
              </a:r>
            </a:p>
          </p:txBody>
        </p:sp>
        <p:sp>
          <p:nvSpPr>
            <p:cNvPr id="6" name="Tekstvak 5">
              <a:extLst>
                <a:ext uri="{FF2B5EF4-FFF2-40B4-BE49-F238E27FC236}">
                  <a16:creationId xmlns:a16="http://schemas.microsoft.com/office/drawing/2014/main" id="{8B1E1C37-5A01-4245-96CC-46D55CE583CB}"/>
                </a:ext>
              </a:extLst>
            </p:cNvPr>
            <p:cNvSpPr txBox="1"/>
            <p:nvPr/>
          </p:nvSpPr>
          <p:spPr>
            <a:xfrm>
              <a:off x="4860098" y="2382032"/>
              <a:ext cx="755737" cy="375781"/>
            </a:xfrm>
            <a:prstGeom prst="rect">
              <a:avLst/>
            </a:prstGeom>
            <a:noFill/>
          </p:spPr>
          <p:txBody>
            <a:bodyPr wrap="square" rtlCol="0">
              <a:spAutoFit/>
            </a:bodyPr>
            <a:lstStyle/>
            <a:p>
              <a:r>
                <a:rPr lang="nl-NL" b="1" dirty="0">
                  <a:solidFill>
                    <a:srgbClr val="FF0000"/>
                  </a:solidFill>
                </a:rPr>
                <a:t>4.000</a:t>
              </a:r>
            </a:p>
          </p:txBody>
        </p:sp>
        <p:sp>
          <p:nvSpPr>
            <p:cNvPr id="7" name="Tekstvak 6">
              <a:extLst>
                <a:ext uri="{FF2B5EF4-FFF2-40B4-BE49-F238E27FC236}">
                  <a16:creationId xmlns:a16="http://schemas.microsoft.com/office/drawing/2014/main" id="{F4F7C5DB-0BCE-4A89-B191-8D8848C27880}"/>
                </a:ext>
              </a:extLst>
            </p:cNvPr>
            <p:cNvSpPr txBox="1"/>
            <p:nvPr/>
          </p:nvSpPr>
          <p:spPr>
            <a:xfrm>
              <a:off x="6137753" y="2371930"/>
              <a:ext cx="755737" cy="375781"/>
            </a:xfrm>
            <a:prstGeom prst="rect">
              <a:avLst/>
            </a:prstGeom>
            <a:noFill/>
          </p:spPr>
          <p:txBody>
            <a:bodyPr wrap="square" rtlCol="0">
              <a:spAutoFit/>
            </a:bodyPr>
            <a:lstStyle/>
            <a:p>
              <a:r>
                <a:rPr lang="nl-NL" b="1" dirty="0">
                  <a:solidFill>
                    <a:srgbClr val="FF0000"/>
                  </a:solidFill>
                </a:rPr>
                <a:t>3.000</a:t>
              </a:r>
            </a:p>
          </p:txBody>
        </p:sp>
        <p:pic>
          <p:nvPicPr>
            <p:cNvPr id="1026" name="Picture 2" descr="Drie nieuwe projecten uit oproep 4 goedgekeurd - Grensregio">
              <a:extLst>
                <a:ext uri="{FF2B5EF4-FFF2-40B4-BE49-F238E27FC236}">
                  <a16:creationId xmlns:a16="http://schemas.microsoft.com/office/drawing/2014/main" id="{3B4AB306-0D0E-4AEB-A9F2-1A63F394A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753" y="4110290"/>
              <a:ext cx="1810011" cy="18100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4893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verzicht methodiek Random Forest">
            <a:extLst>
              <a:ext uri="{FF2B5EF4-FFF2-40B4-BE49-F238E27FC236}">
                <a16:creationId xmlns:a16="http://schemas.microsoft.com/office/drawing/2014/main" id="{1F8631FB-DE54-4C2E-9EB5-F3851C4CA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055" y="851770"/>
            <a:ext cx="8071037" cy="536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07177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5590</TotalTime>
  <Words>976</Words>
  <Application>Microsoft Office PowerPoint</Application>
  <PresentationFormat>Breedbeeld</PresentationFormat>
  <Paragraphs>147</Paragraphs>
  <Slides>41</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41</vt:i4>
      </vt:variant>
    </vt:vector>
  </HeadingPairs>
  <TitlesOfParts>
    <vt:vector size="46" baseType="lpstr">
      <vt:lpstr>Arial</vt:lpstr>
      <vt:lpstr>Calibri</vt:lpstr>
      <vt:lpstr>Calibri Light</vt:lpstr>
      <vt:lpstr>Wingdings</vt:lpstr>
      <vt:lpstr>Kantoorthema</vt:lpstr>
      <vt:lpstr>PowerPoint-presentatie</vt:lpstr>
      <vt:lpstr>Inlogprocedure Slido</vt:lpstr>
      <vt:lpstr>Het gebruik van Artificial Intelligence (AI) en Machine Learning (ML) bij WOZ-taxatiemodellen</vt:lpstr>
      <vt:lpstr>Programma</vt:lpstr>
      <vt:lpstr>VNG-programma Samen Organiseren over Machine Learning modellen </vt:lpstr>
      <vt:lpstr>Vraag 1</vt:lpstr>
      <vt:lpstr>Artificial Intelligence / Machine Learning</vt:lpstr>
      <vt:lpstr>PowerPoint-presentatie</vt:lpstr>
      <vt:lpstr>PowerPoint-presentatie</vt:lpstr>
      <vt:lpstr>Inzet Machine Learning</vt:lpstr>
      <vt:lpstr>Waarom Machine Learning gebruiken?</vt:lpstr>
      <vt:lpstr>Waarom Machine Learning gebruiken?</vt:lpstr>
      <vt:lpstr>Machine Learning in de WOZ</vt:lpstr>
      <vt:lpstr>Toekomstbeeld</vt:lpstr>
      <vt:lpstr>Vraag 2</vt:lpstr>
      <vt:lpstr>Bijdrage van WOZ-dienstverlener</vt:lpstr>
      <vt:lpstr>Validatiemodel naast taxatiemodel, hoe werkt dat?</vt:lpstr>
      <vt:lpstr>Gebruik van controlemodellen</vt:lpstr>
      <vt:lpstr>Gebruik van controlemodellen</vt:lpstr>
      <vt:lpstr>Gebruik van controlemodellen</vt:lpstr>
      <vt:lpstr>Gebruik van controlemodellen</vt:lpstr>
      <vt:lpstr>Gebruik van controlemodellen</vt:lpstr>
      <vt:lpstr>Overige ontwikkelingen Ratio Studies</vt:lpstr>
      <vt:lpstr>Overige ontwikkelingen waarderingsmodellen</vt:lpstr>
      <vt:lpstr>Vraag 3</vt:lpstr>
      <vt:lpstr>Bijdrage van WOZ-dienstverlener</vt:lpstr>
      <vt:lpstr>Vijf boodschappen van de toezichthouder </vt:lpstr>
      <vt:lpstr>Boodschap 1</vt:lpstr>
      <vt:lpstr>PowerPoint-presentatie</vt:lpstr>
      <vt:lpstr>Boodschap 2</vt:lpstr>
      <vt:lpstr>Het gebruik van open data binnen de WOZ</vt:lpstr>
      <vt:lpstr>Het gebruik van open data binnen de WOZ</vt:lpstr>
      <vt:lpstr>Boodschap 3</vt:lpstr>
      <vt:lpstr>PowerPoint-presentatie</vt:lpstr>
      <vt:lpstr>Boodschap 4</vt:lpstr>
      <vt:lpstr>Inspecteurs Waarderingskamer</vt:lpstr>
      <vt:lpstr>Vraag 4 (wordcloud)</vt:lpstr>
      <vt:lpstr>Boodschap 5</vt:lpstr>
      <vt:lpstr>Vraag 5</vt:lpstr>
      <vt:lpstr>Programma volgende webinars</vt:lpstr>
      <vt:lpstr>Zijn er 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ben ik begin 2022 de gegevens in de LV WOZ de baas?</dc:title>
  <dc:creator>Annemiek Droogh</dc:creator>
  <cp:lastModifiedBy>Marco Kuijper</cp:lastModifiedBy>
  <cp:revision>250</cp:revision>
  <cp:lastPrinted>2022-04-15T12:10:57Z</cp:lastPrinted>
  <dcterms:created xsi:type="dcterms:W3CDTF">2022-01-03T13:50:06Z</dcterms:created>
  <dcterms:modified xsi:type="dcterms:W3CDTF">2025-04-01T09:05:43Z</dcterms:modified>
</cp:coreProperties>
</file>