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256" r:id="rId3"/>
    <p:sldId id="314" r:id="rId4"/>
    <p:sldId id="323" r:id="rId5"/>
    <p:sldId id="324" r:id="rId6"/>
    <p:sldId id="315" r:id="rId7"/>
    <p:sldId id="325" r:id="rId8"/>
    <p:sldId id="326" r:id="rId9"/>
    <p:sldId id="327" r:id="rId10"/>
    <p:sldId id="341" r:id="rId11"/>
    <p:sldId id="328" r:id="rId12"/>
    <p:sldId id="316" r:id="rId13"/>
    <p:sldId id="329" r:id="rId14"/>
    <p:sldId id="331" r:id="rId15"/>
    <p:sldId id="330" r:id="rId16"/>
    <p:sldId id="332" r:id="rId17"/>
    <p:sldId id="317" r:id="rId18"/>
    <p:sldId id="322" r:id="rId19"/>
    <p:sldId id="318" r:id="rId20"/>
    <p:sldId id="257" r:id="rId21"/>
    <p:sldId id="258" r:id="rId22"/>
    <p:sldId id="342" r:id="rId23"/>
    <p:sldId id="259" r:id="rId24"/>
    <p:sldId id="262" r:id="rId25"/>
    <p:sldId id="343" r:id="rId26"/>
    <p:sldId id="261" r:id="rId27"/>
    <p:sldId id="263" r:id="rId28"/>
    <p:sldId id="264" r:id="rId29"/>
    <p:sldId id="265" r:id="rId30"/>
    <p:sldId id="266" r:id="rId31"/>
    <p:sldId id="336" r:id="rId32"/>
    <p:sldId id="319" r:id="rId33"/>
    <p:sldId id="337" r:id="rId34"/>
    <p:sldId id="320" r:id="rId35"/>
    <p:sldId id="338" r:id="rId36"/>
    <p:sldId id="339" r:id="rId37"/>
    <p:sldId id="340" r:id="rId38"/>
    <p:sldId id="288" r:id="rId39"/>
    <p:sldId id="313" r:id="rId40"/>
    <p:sldId id="276" r:id="rId41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61941" autoAdjust="0"/>
  </p:normalViewPr>
  <p:slideViewPr>
    <p:cSldViewPr snapToGrid="0">
      <p:cViewPr varScale="1">
        <p:scale>
          <a:sx n="69" d="100"/>
          <a:sy n="69" d="100"/>
        </p:scale>
        <p:origin x="19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4E09F-4A16-4836-9833-A80C9A28D70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303D7-C4C4-4D7E-AFD3-0CC7F86B7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46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743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43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01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956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027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85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018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338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32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711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1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862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233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59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298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6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507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90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461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229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38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59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228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60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545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306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3521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857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527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021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88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62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18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62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82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924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11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99F89-7DD6-4555-9030-85398DB43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21DEF9-6092-403D-93FA-7531AF8C1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6C5604-30AF-4FAC-BE9D-5DDEA7BD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249FF8-644E-48CC-869F-9E1DAD35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DEF8C8-FC2C-451A-B09F-C6FC84E9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89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E308C-74FC-47E7-8C33-74E257A2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100F3AD-79A1-499E-95CB-FC00C056D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4724FC-7147-4346-A44D-49767857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114BBE-B79B-4342-9C4A-7AD9DBAA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30FFBE-529F-4AF0-A5C1-1569C8E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5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85679A0-DB8F-4030-A815-BAF45CE7D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79C64D-2500-47B4-B0FB-7045832DA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418243-9751-4DE5-9012-3C5DD04B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322C48-264C-497D-8C75-1603D08F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5C3C1D-CB04-447F-943A-7A7AA05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7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A2B0E-8B53-415B-A2EC-B153BCCC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5D4EC2-743C-42FC-ABDA-391D53920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D7D988-ADE2-40C9-AB52-59B090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310EBF-2B73-4BFD-91B3-34DB005E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59A8CF-05C8-4053-B738-DBAF960D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50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27D19-CEB5-4BDC-80EC-3EDE1C66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566D3B-7385-4DAC-93E1-9B701A6A1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812362-7145-4BF3-B734-55A8035E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1554F7-0E13-4941-B367-DBD6803D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65525E-8A6B-4F56-AAD7-E7536B42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17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0505D-284E-4A12-872D-60BA0FF9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5D55AA-4E5E-48B1-9106-CBBC1FAB0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162801-4D37-42AC-BA3C-BC7B49C90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7C17AA-51B3-43C7-9B5D-56DEE474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43AD9A-559B-4DD1-A6AF-36E03D8E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17CE32-5852-455D-A0F6-BFF78CB2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84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FC4C5-F9CF-487D-B40A-C8226E58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A93ACD-B650-45D6-A34A-B7D66FFDE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AE46D5-3186-41EA-AE7D-3833D5D71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78F539-AC1B-4F23-A3B3-1CB2FC71F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22AB03-EEA5-456A-AFFE-090185AA9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B824D27-1929-40EF-B58A-DB6C1221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607E88C-84C2-484E-A3E7-DCCEF742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427CF5F-8D2F-41B0-A6C8-90AACB92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93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9F03B-4D1F-4622-AF4B-0D96F4DC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4C950B-D8BA-421A-8AF0-6473E9E8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10FA6D-F2AE-4CE0-8610-00644942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D0CAF5-EC1F-4DA2-96AF-86266C52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39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0623D5D-BF36-4866-88EC-BDC05A39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455CC3-AD4D-42F8-A395-51E2521E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60469E-F7A7-4E0F-BFD0-478CE6FF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77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7F67C-979A-4173-8A1B-0741ABD5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27B05-A825-438E-BDC6-3DB71FF8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C42591-3D44-4D62-AF0E-DCD7B7C2C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E430FB-811D-4929-BC91-C4C9F381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E0EB3B-BB8E-4F88-AA11-1AA1BFE6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28F2CE-5A0A-4388-98C1-6BF10C4D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36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32422-0516-44A2-99A8-4C8966D1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C54922-17F6-4205-8E19-4E4751B2B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0C4FAA-A9EA-4C5C-ADCC-2BBC9D371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229E3A-5C78-4A98-BA37-0B346D91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90955E-B18A-4199-B56C-564F2D60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60B865-BA92-4877-8E04-51B634AE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47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E9F9F0B-2A0A-407C-907A-831B63DC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B7FE91-4FCA-4A79-8A1A-D06712FE1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38AE42-E463-4FDA-B926-62B3C8EAB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D07538-DA89-47E9-B955-B6B84A73A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EC5AD1-73E7-4FD6-83F6-FD7788A77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0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.hermans@waarderingskamer.n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waarderingskamer.nl/hulpmiddelen-gemeenten/vakbekwaamheid/vakbekwaamheid/" TargetMode="External"/><Relationship Id="rId4" Type="http://schemas.openxmlformats.org/officeDocument/2006/relationships/hyperlink" Target="mailto:t.bakker@waarderingskamer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programma vakbekwaamheid">
            <a:extLst>
              <a:ext uri="{FF2B5EF4-FFF2-40B4-BE49-F238E27FC236}">
                <a16:creationId xmlns:a16="http://schemas.microsoft.com/office/drawing/2014/main" id="{8D908CC9-BD29-4E7D-8622-E2791717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5" y="211232"/>
            <a:ext cx="11440950" cy="64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6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22FC0-8700-4177-8CB4-BACEE843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0E95EE-8F22-4359-BA01-569CEAD00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26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FB935-C3D1-4C80-96B5-F33FD786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Enkele voorbeelden</a:t>
            </a:r>
            <a:endParaRPr lang="nl-NL" sz="2000" dirty="0">
              <a:highlight>
                <a:srgbClr val="FFFF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0AA99D-2F09-4F4B-A844-FCF503487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Afmaken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7969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34D5A-BD6A-487A-BD2F-63EC8717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5431"/>
            <a:ext cx="10515600" cy="2852737"/>
          </a:xfrm>
        </p:spPr>
        <p:txBody>
          <a:bodyPr/>
          <a:lstStyle/>
          <a:p>
            <a:r>
              <a:rPr lang="nl-NL" dirty="0"/>
              <a:t>Welke rol kan GIS spelen bij de WOZ-uitvoering?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1DCCDA-EE14-430B-95F4-BB8C8B586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42868"/>
          </a:xfrm>
        </p:spPr>
        <p:txBody>
          <a:bodyPr>
            <a:normAutofit fontScale="55000" lnSpcReduction="20000"/>
          </a:bodyPr>
          <a:lstStyle/>
          <a:p>
            <a:r>
              <a:rPr lang="nl-NL" sz="3400" dirty="0"/>
              <a:t>Maakt U binnen de WOZ-uitvoering al gebruik van GIS?</a:t>
            </a:r>
          </a:p>
          <a:p>
            <a:r>
              <a:rPr lang="nl-NL" sz="3400" dirty="0"/>
              <a:t>Ja, wij zijn dagelijks bezig met GIS</a:t>
            </a:r>
          </a:p>
          <a:p>
            <a:r>
              <a:rPr lang="nl-NL" sz="3400" dirty="0"/>
              <a:t>Ja, wij zijn druk bezig met de ontwikkeling</a:t>
            </a:r>
          </a:p>
          <a:p>
            <a:r>
              <a:rPr lang="nl-NL" sz="3400" dirty="0"/>
              <a:t>Nee, maar we willen wel graag</a:t>
            </a:r>
          </a:p>
          <a:p>
            <a:r>
              <a:rPr lang="nl-NL" sz="3400" dirty="0"/>
              <a:t>Nee, dat past niet binnen onze ambities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172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80053-B2CA-4E62-B8BC-F0E7EF78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Ruimtelijke gegevens in de WOZ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C56D0F-C39E-4B4D-88C1-64665F93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 het vastgoed heeft een ruimtelijk karakter</a:t>
            </a:r>
          </a:p>
          <a:p>
            <a:endParaRPr lang="nl-NL" dirty="0"/>
          </a:p>
        </p:txBody>
      </p:sp>
      <p:pic>
        <p:nvPicPr>
          <p:cNvPr id="7" name="Afbeelding 6" descr="Voorbeeld WOZ-waardeloket">
            <a:extLst>
              <a:ext uri="{FF2B5EF4-FFF2-40B4-BE49-F238E27FC236}">
                <a16:creationId xmlns:a16="http://schemas.microsoft.com/office/drawing/2014/main" id="{37AD0E1B-5DBF-44E8-AD8C-F4AA29F8A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463006"/>
            <a:ext cx="60960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8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C5DFF-3E36-4D1E-94E5-84FD5A4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Ruimtelijke gegevens in de WOZ</a:t>
            </a:r>
          </a:p>
        </p:txBody>
      </p:sp>
      <p:pic>
        <p:nvPicPr>
          <p:cNvPr id="4" name="Afbeelding 3" descr="Voorbeeld analyse waterverdedigingswerken">
            <a:extLst>
              <a:ext uri="{FF2B5EF4-FFF2-40B4-BE49-F238E27FC236}">
                <a16:creationId xmlns:a16="http://schemas.microsoft.com/office/drawing/2014/main" id="{ACE1241D-B1AF-4281-9F4C-BAC7AA21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71" y="1690688"/>
            <a:ext cx="6002129" cy="314827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A52474-54C9-4BD1-B01E-57E2451C1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Bekend voorbeeld</a:t>
            </a:r>
            <a:br>
              <a:rPr lang="nl-NL" dirty="0"/>
            </a:br>
            <a:r>
              <a:rPr lang="nl-NL" dirty="0"/>
              <a:t>in de WOZ </a:t>
            </a:r>
          </a:p>
          <a:p>
            <a:r>
              <a:rPr lang="nl-NL" dirty="0"/>
              <a:t>Uitspraak Hoge Raad</a:t>
            </a:r>
            <a:br>
              <a:rPr lang="nl-NL" dirty="0"/>
            </a:br>
            <a:r>
              <a:rPr lang="nl-NL" dirty="0"/>
              <a:t>4 maart 2016</a:t>
            </a:r>
          </a:p>
          <a:p>
            <a:r>
              <a:rPr lang="nl-NL" dirty="0"/>
              <a:t>Uitzondering </a:t>
            </a:r>
            <a:br>
              <a:rPr lang="nl-NL" dirty="0"/>
            </a:br>
            <a:r>
              <a:rPr lang="nl-NL" dirty="0"/>
              <a:t>waterverdedigingswerken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b="1" dirty="0"/>
              <a:t>GIS centraal in beantwoorden waar de kernzones van de waterverdedigingswerken liggen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224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DEBD7-8349-4A8F-8995-46E08454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rol kan GIS spelen bij de WOZ-uitvoering?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C324CC-2C92-4FE3-903F-5ED343E7D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Bezwaren visualiseren</a:t>
            </a:r>
          </a:p>
          <a:p>
            <a:r>
              <a:rPr lang="nl-NL" dirty="0"/>
              <a:t>Secundaire kenmerken controleren</a:t>
            </a:r>
          </a:p>
          <a:p>
            <a:r>
              <a:rPr lang="nl-NL" dirty="0"/>
              <a:t>Volledigheid controleren (WOZ-objectenkaart)</a:t>
            </a:r>
          </a:p>
          <a:p>
            <a:r>
              <a:rPr lang="nl-NL" dirty="0"/>
              <a:t>Communicatie met belastingplichtigen</a:t>
            </a:r>
          </a:p>
          <a:p>
            <a:r>
              <a:rPr lang="nl-NL" dirty="0"/>
              <a:t>Onderdeel nieuwe taxatieverslag</a:t>
            </a:r>
          </a:p>
          <a:p>
            <a:r>
              <a:rPr lang="nl-NL" dirty="0"/>
              <a:t>Marktontwikkeling in beeld brengen</a:t>
            </a:r>
          </a:p>
          <a:p>
            <a:r>
              <a:rPr lang="nl-NL" dirty="0"/>
              <a:t>Koppeling basisregistraties</a:t>
            </a:r>
          </a:p>
          <a:p>
            <a:r>
              <a:rPr lang="nl-NL" dirty="0"/>
              <a:t>Groepsindelingen maken/controleren</a:t>
            </a:r>
          </a:p>
          <a:p>
            <a:r>
              <a:rPr lang="nl-NL" dirty="0"/>
              <a:t>En nog heel veel meer!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37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F27B4-8B73-479C-B94A-F7EA706E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zijn de voordelen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01D148-AB0C-454B-9E7D-F30BF6380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Je werk wordt er beter van</a:t>
            </a:r>
          </a:p>
          <a:p>
            <a:r>
              <a:rPr lang="nl-NL" dirty="0"/>
              <a:t>Je werk wordt er leuker van</a:t>
            </a:r>
          </a:p>
          <a:p>
            <a:r>
              <a:rPr lang="nl-NL" dirty="0"/>
              <a:t>Je werk wordt er overzichtelijker van</a:t>
            </a:r>
          </a:p>
          <a:p>
            <a:r>
              <a:rPr lang="nl-NL" dirty="0"/>
              <a:t>Je werk wordt er efficiënter van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965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31417-129F-4F63-A63F-576817D3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de gemeente Den Haag met GIS?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EA3724-5FEB-4953-B673-1950B55F9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Interview Nico Wiss, </a:t>
            </a:r>
            <a:r>
              <a:rPr kumimoji="0" lang="nl-NL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geo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-analist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298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386F6-0B91-4826-B6AB-814B7CEE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Interview Nico Wiss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F97F0-C26B-4F95-A253-C7E24153B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153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C42EF-DE01-485E-A7AF-AF985A7A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de Waarderingskamer met GIS in het toezicht?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AB224C-9408-4964-9CEE-A97FB40E3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409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3D7E2-3F75-4B12-8E31-03001219A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0" i="0" dirty="0">
                <a:solidFill>
                  <a:srgbClr val="333333"/>
                </a:solidFill>
                <a:effectLst/>
                <a:latin typeface="open_sansregular"/>
              </a:rPr>
              <a:t>GIS-mogelijkheden bij WOZ-uitvoering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78A245-5B5E-4D84-BA4B-E3F4F9C9C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24" y="4907756"/>
            <a:ext cx="9144000" cy="1655762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Waarderingskamer</a:t>
            </a:r>
          </a:p>
          <a:p>
            <a:r>
              <a:rPr lang="nl-NL" dirty="0"/>
              <a:t>24 februari 2022</a:t>
            </a:r>
          </a:p>
        </p:txBody>
      </p:sp>
      <p:pic>
        <p:nvPicPr>
          <p:cNvPr id="4" name="Afbeelding 3" descr="Logo programma vakbekwaamheid">
            <a:extLst>
              <a:ext uri="{FF2B5EF4-FFF2-40B4-BE49-F238E27FC236}">
                <a16:creationId xmlns:a16="http://schemas.microsoft.com/office/drawing/2014/main" id="{BBADB189-FB3F-4E71-8989-E5FA14B5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470" y="4471588"/>
            <a:ext cx="3513707" cy="8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0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F353C-42FA-4DC7-A0E6-CBD5379B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Veldcontroles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B569F-9F68-4BF5-85B1-0DB72C82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Onderzoeksinstrument jaarlijks bij ongeveer 20 gemeenten</a:t>
            </a:r>
            <a:endParaRPr lang="nl-NL" dirty="0">
              <a:highlight>
                <a:srgbClr val="FFFF00"/>
              </a:highlight>
            </a:endParaRPr>
          </a:p>
          <a:p>
            <a:r>
              <a:rPr lang="nl-NL" dirty="0"/>
              <a:t>Selectie van straten steekproefsgewijs</a:t>
            </a:r>
          </a:p>
          <a:p>
            <a:r>
              <a:rPr lang="nl-NL" dirty="0"/>
              <a:t>GIS-analyse vooraf </a:t>
            </a:r>
          </a:p>
          <a:p>
            <a:r>
              <a:rPr lang="nl-NL" dirty="0"/>
              <a:t>Draagt bij aan de toezicht op de gemeentes </a:t>
            </a:r>
          </a:p>
          <a:p>
            <a:r>
              <a:rPr lang="nl-NL" dirty="0"/>
              <a:t>Verschillende kenmerken op kaart weergegeven </a:t>
            </a:r>
          </a:p>
          <a:p>
            <a:r>
              <a:rPr lang="nl-NL" dirty="0"/>
              <a:t>Objectkenmerken en bezwaren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379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732F4-083A-492C-85BA-16725763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Bouwjaar</a:t>
            </a:r>
            <a:endParaRPr lang="nl-NL" dirty="0">
              <a:highlight>
                <a:srgbClr val="FFFF00"/>
              </a:highlight>
            </a:endParaRPr>
          </a:p>
        </p:txBody>
      </p:sp>
      <p:pic>
        <p:nvPicPr>
          <p:cNvPr id="28" name="Tijdelijke aanduiding voor inhoud 27" descr="Voorbeeld analyse bouwjaar">
            <a:extLst>
              <a:ext uri="{FF2B5EF4-FFF2-40B4-BE49-F238E27FC236}">
                <a16:creationId xmlns:a16="http://schemas.microsoft.com/office/drawing/2014/main" id="{FDBC62EF-6025-4031-91AB-5371D08FE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95" y="1825625"/>
            <a:ext cx="7640209" cy="4351338"/>
          </a:xfrm>
        </p:spPr>
      </p:pic>
    </p:spTree>
    <p:extLst>
      <p:ext uri="{BB962C8B-B14F-4D97-AF65-F5344CB8AC3E}">
        <p14:creationId xmlns:p14="http://schemas.microsoft.com/office/powerpoint/2010/main" val="45717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0725C-B500-4752-8F3C-A441910C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Pop-up</a:t>
            </a:r>
          </a:p>
        </p:txBody>
      </p:sp>
      <p:pic>
        <p:nvPicPr>
          <p:cNvPr id="5" name="Tijdelijke aanduiding voor inhoud 4" descr="Pop up scherm">
            <a:extLst>
              <a:ext uri="{FF2B5EF4-FFF2-40B4-BE49-F238E27FC236}">
                <a16:creationId xmlns:a16="http://schemas.microsoft.com/office/drawing/2014/main" id="{6ADE6C0F-5FA2-4BA4-8957-68063B0E4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05" y="1450356"/>
            <a:ext cx="6884589" cy="4849187"/>
          </a:xfrm>
        </p:spPr>
      </p:pic>
    </p:spTree>
    <p:extLst>
      <p:ext uri="{BB962C8B-B14F-4D97-AF65-F5344CB8AC3E}">
        <p14:creationId xmlns:p14="http://schemas.microsoft.com/office/powerpoint/2010/main" val="2443447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C4BFB-D932-4B44-8256-4EFBF21E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 objectgroep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7AF5E-AB3D-44E8-8DCC-FF4484282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Voorbeeld analyse soort-objectcode">
            <a:extLst>
              <a:ext uri="{FF2B5EF4-FFF2-40B4-BE49-F238E27FC236}">
                <a16:creationId xmlns:a16="http://schemas.microsoft.com/office/drawing/2014/main" id="{AD2880C8-DD72-44D3-BE1F-9E9358E09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34" y="1825625"/>
            <a:ext cx="66996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8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E24A4-54C6-4B0C-97F6-F2DFE6EA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Meerdere kaartlagen</a:t>
            </a:r>
          </a:p>
        </p:txBody>
      </p:sp>
      <p:pic>
        <p:nvPicPr>
          <p:cNvPr id="9" name="Tijdelijke aanduiding voor inhoud 8" descr="Voorbeeld meerdere kaartlagen">
            <a:extLst>
              <a:ext uri="{FF2B5EF4-FFF2-40B4-BE49-F238E27FC236}">
                <a16:creationId xmlns:a16="http://schemas.microsoft.com/office/drawing/2014/main" id="{98C2D26D-EEC6-4433-85CF-DA67E6C0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68" y="1690688"/>
            <a:ext cx="6592263" cy="4507821"/>
          </a:xfrm>
        </p:spPr>
      </p:pic>
    </p:spTree>
    <p:extLst>
      <p:ext uri="{BB962C8B-B14F-4D97-AF65-F5344CB8AC3E}">
        <p14:creationId xmlns:p14="http://schemas.microsoft.com/office/powerpoint/2010/main" val="108013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884C2-33D0-458C-A092-5C58BC25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Ligging</a:t>
            </a:r>
          </a:p>
        </p:txBody>
      </p:sp>
      <p:pic>
        <p:nvPicPr>
          <p:cNvPr id="5" name="Tijdelijke aanduiding voor inhoud 4" descr="Voorbeeld analyse liggingscode">
            <a:extLst>
              <a:ext uri="{FF2B5EF4-FFF2-40B4-BE49-F238E27FC236}">
                <a16:creationId xmlns:a16="http://schemas.microsoft.com/office/drawing/2014/main" id="{F0260995-8B7B-4AEE-BE95-354B383B3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9" y="1105795"/>
            <a:ext cx="6225162" cy="5387080"/>
          </a:xfrm>
        </p:spPr>
      </p:pic>
    </p:spTree>
    <p:extLst>
      <p:ext uri="{BB962C8B-B14F-4D97-AF65-F5344CB8AC3E}">
        <p14:creationId xmlns:p14="http://schemas.microsoft.com/office/powerpoint/2010/main" val="1140639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0D479-5595-452C-85A4-21DF8C18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Ligging</a:t>
            </a:r>
          </a:p>
        </p:txBody>
      </p:sp>
      <p:pic>
        <p:nvPicPr>
          <p:cNvPr id="5" name="Tijdelijke aanduiding voor inhoud 4" descr="Voorbeeld analyse afwijkende ligging">
            <a:extLst>
              <a:ext uri="{FF2B5EF4-FFF2-40B4-BE49-F238E27FC236}">
                <a16:creationId xmlns:a16="http://schemas.microsoft.com/office/drawing/2014/main" id="{FD2D0DEE-912C-4BC4-8852-BBD102E15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57" y="1825625"/>
            <a:ext cx="7606686" cy="4351338"/>
          </a:xfrm>
        </p:spPr>
      </p:pic>
    </p:spTree>
    <p:extLst>
      <p:ext uri="{BB962C8B-B14F-4D97-AF65-F5344CB8AC3E}">
        <p14:creationId xmlns:p14="http://schemas.microsoft.com/office/powerpoint/2010/main" val="62361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C03BD-24BE-4ABE-9EF4-FFE203EB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 kwaliteit taxaties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161E18-AAEA-48E9-A2B4-577D4299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Intensieve controles bij gemeente (100) </a:t>
            </a:r>
          </a:p>
          <a:p>
            <a:r>
              <a:rPr lang="nl-NL" dirty="0"/>
              <a:t>Verandering wijze WOZ-uitvoering </a:t>
            </a:r>
          </a:p>
          <a:p>
            <a:r>
              <a:rPr lang="nl-NL" dirty="0"/>
              <a:t>Signalen vorige taxatieronde </a:t>
            </a:r>
          </a:p>
          <a:p>
            <a:r>
              <a:rPr lang="nl-NL" dirty="0"/>
              <a:t>Onverwachte verschillen WOZ-waardes en aselecte steekproef </a:t>
            </a:r>
          </a:p>
          <a:p>
            <a:r>
              <a:rPr lang="nl-NL" dirty="0"/>
              <a:t>Aselecte steekproef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6724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2646C-916A-4E20-B881-CCBAB51A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Stijgingspercentage</a:t>
            </a:r>
          </a:p>
        </p:txBody>
      </p:sp>
      <p:pic>
        <p:nvPicPr>
          <p:cNvPr id="9" name="Tijdelijke aanduiding voor inhoud 8" descr="Voorbeeld analyse stijgingspercentage&#10;">
            <a:extLst>
              <a:ext uri="{FF2B5EF4-FFF2-40B4-BE49-F238E27FC236}">
                <a16:creationId xmlns:a16="http://schemas.microsoft.com/office/drawing/2014/main" id="{C3BDB9F9-E8A0-4CEB-9F6F-906A7B1DD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42" y="1453415"/>
            <a:ext cx="6877115" cy="5039460"/>
          </a:xfrm>
        </p:spPr>
      </p:pic>
    </p:spTree>
    <p:extLst>
      <p:ext uri="{BB962C8B-B14F-4D97-AF65-F5344CB8AC3E}">
        <p14:creationId xmlns:p14="http://schemas.microsoft.com/office/powerpoint/2010/main" val="376322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3F08A-0FF7-49F1-BC70-6989EA38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Bezwaren</a:t>
            </a:r>
          </a:p>
        </p:txBody>
      </p:sp>
      <p:pic>
        <p:nvPicPr>
          <p:cNvPr id="5" name="Tijdelijke aanduiding voor inhoud 4" descr="Voorbeeld analyse bezwaren">
            <a:extLst>
              <a:ext uri="{FF2B5EF4-FFF2-40B4-BE49-F238E27FC236}">
                <a16:creationId xmlns:a16="http://schemas.microsoft.com/office/drawing/2014/main" id="{2FA25E7F-6524-4BB6-8A1E-778D68689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00" y="1347537"/>
            <a:ext cx="8503200" cy="5005137"/>
          </a:xfrm>
        </p:spPr>
      </p:pic>
    </p:spTree>
    <p:extLst>
      <p:ext uri="{BB962C8B-B14F-4D97-AF65-F5344CB8AC3E}">
        <p14:creationId xmlns:p14="http://schemas.microsoft.com/office/powerpoint/2010/main" val="379204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CDC27-9157-4980-8939-11FBDADD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AE0ED-804C-47C2-B938-A787FD61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  <a:p>
            <a:r>
              <a:rPr lang="nl-NL" dirty="0"/>
              <a:t>Wat is GIS?</a:t>
            </a:r>
          </a:p>
          <a:p>
            <a:r>
              <a:rPr lang="nl-NL" dirty="0"/>
              <a:t>Welke rol kan GIS spelen bij de WOZ-uitvoering?</a:t>
            </a:r>
          </a:p>
          <a:p>
            <a:r>
              <a:rPr lang="nl-NL" dirty="0"/>
              <a:t>Wat doet de gemeente Den Haag met GIS? (Interview Nico Wiss)</a:t>
            </a:r>
          </a:p>
          <a:p>
            <a:r>
              <a:rPr lang="nl-NL" dirty="0"/>
              <a:t>Wat doet de Waarderingskamer met GIS in het toezicht?</a:t>
            </a:r>
          </a:p>
          <a:p>
            <a:r>
              <a:rPr lang="nl-NL" dirty="0"/>
              <a:t>Wat doet de gemeente Veendam met GIS? (Interview Fabian Feijen)</a:t>
            </a:r>
          </a:p>
          <a:p>
            <a:r>
              <a:rPr lang="nl-NL" dirty="0"/>
              <a:t>Tips om te starten met GIS</a:t>
            </a:r>
          </a:p>
          <a:p>
            <a:r>
              <a:rPr lang="nl-NL" dirty="0"/>
              <a:t>Vragen vanuit het publiek</a:t>
            </a:r>
          </a:p>
        </p:txBody>
      </p:sp>
    </p:spTree>
    <p:extLst>
      <p:ext uri="{BB962C8B-B14F-4D97-AF65-F5344CB8AC3E}">
        <p14:creationId xmlns:p14="http://schemas.microsoft.com/office/powerpoint/2010/main" val="1799043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7678E-19E4-4484-A8E1-8934D010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Conversie van inhoud naar oppervlakte</a:t>
            </a:r>
          </a:p>
        </p:txBody>
      </p:sp>
      <p:pic>
        <p:nvPicPr>
          <p:cNvPr id="5" name="Tijdelijke aanduiding voor inhoud 4" descr="Voorbeeld analyse voortgang overgang naar oppervlakte">
            <a:extLst>
              <a:ext uri="{FF2B5EF4-FFF2-40B4-BE49-F238E27FC236}">
                <a16:creationId xmlns:a16="http://schemas.microsoft.com/office/drawing/2014/main" id="{C34B1769-FCA1-4521-ACD2-2F268316F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20" y="1424539"/>
            <a:ext cx="8208359" cy="5068336"/>
          </a:xfrm>
        </p:spPr>
      </p:pic>
    </p:spTree>
    <p:extLst>
      <p:ext uri="{BB962C8B-B14F-4D97-AF65-F5344CB8AC3E}">
        <p14:creationId xmlns:p14="http://schemas.microsoft.com/office/powerpoint/2010/main" val="3200946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DED80-C1DE-48A5-9D3F-2330FE0AD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Onderzoeken (volledigheid) koppelingen basisregistraties</a:t>
            </a:r>
            <a:br>
              <a:rPr lang="nl-NL" dirty="0"/>
            </a:br>
            <a:endParaRPr lang="nl-NL" sz="1800" dirty="0">
              <a:highlight>
                <a:srgbClr val="FFFF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FFCB8D-AE3F-4612-A492-AABB34892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BAG-WOZ</a:t>
            </a:r>
          </a:p>
          <a:p>
            <a:r>
              <a:rPr lang="nl-NL" dirty="0"/>
              <a:t>WOZ-objectenkaart</a:t>
            </a:r>
          </a:p>
          <a:p>
            <a:r>
              <a:rPr lang="nl-NL" dirty="0"/>
              <a:t>BRK-WOZ</a:t>
            </a:r>
          </a:p>
          <a:p>
            <a:pPr lvl="1"/>
            <a:r>
              <a:rPr lang="nl-NL" dirty="0"/>
              <a:t>Vanuit de LV WOZ zoeken naar uitzonderingen doormiddel van vergelijkingen met andere ruimtelijke datasets</a:t>
            </a:r>
          </a:p>
          <a:p>
            <a:pPr lvl="2"/>
            <a:r>
              <a:rPr lang="nl-NL" dirty="0"/>
              <a:t>Bijvoorbeeld: het nationaal wegenbestand</a:t>
            </a:r>
          </a:p>
          <a:p>
            <a:r>
              <a:rPr lang="nl-NL" dirty="0"/>
              <a:t>Vaak teruggekoppeld na de CBS meting</a:t>
            </a:r>
          </a:p>
        </p:txBody>
      </p:sp>
    </p:spTree>
    <p:extLst>
      <p:ext uri="{BB962C8B-B14F-4D97-AF65-F5344CB8AC3E}">
        <p14:creationId xmlns:p14="http://schemas.microsoft.com/office/powerpoint/2010/main" val="182614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37F7A-61D6-4618-B126-AC5BC4E0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doet de gemeente Veendam met GIS?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45F099-BDEF-4131-92DD-B24C89434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Interview Fabian Feijen, </a:t>
            </a:r>
            <a:b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medewerker Registraties (data &amp; GIS)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723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C9621-9F1E-4E88-B59F-E493D837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 Fabian Feijen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AFFCA9-6FA3-4192-91F5-A6913345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935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65C13-BE53-4F04-8C57-8D45C557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om te starten met GIS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2494E6-CEF8-4F39-B143-766701292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Ziet u mogelijkheden voor verder GIS-gebruik binnen de WOZ?</a:t>
            </a:r>
          </a:p>
          <a:p>
            <a:r>
              <a:rPr lang="nl-NL" dirty="0"/>
              <a:t>	-Ja, veel</a:t>
            </a:r>
          </a:p>
          <a:p>
            <a:r>
              <a:rPr lang="nl-NL" dirty="0"/>
              <a:t>	-Ja, beperkt</a:t>
            </a:r>
          </a:p>
          <a:p>
            <a:r>
              <a:rPr lang="nl-NL" dirty="0"/>
              <a:t>	-Nee, niet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0291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18157-FDC2-4D12-A341-06CC75D2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om te starten met GIS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FDA481-191E-408D-A59D-5739B949C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Begin klein</a:t>
            </a:r>
          </a:p>
          <a:p>
            <a:r>
              <a:rPr lang="nl-NL" dirty="0"/>
              <a:t>Maak gebruik van enthousiasme</a:t>
            </a:r>
          </a:p>
          <a:p>
            <a:r>
              <a:rPr lang="nl-NL" dirty="0"/>
              <a:t>Reserveer tijd</a:t>
            </a:r>
          </a:p>
          <a:p>
            <a:r>
              <a:rPr lang="nl-NL" dirty="0"/>
              <a:t>Kies je software pakket (er zijn voor en nadelen)</a:t>
            </a:r>
          </a:p>
          <a:p>
            <a:pPr lvl="1"/>
            <a:r>
              <a:rPr lang="nl-NL" dirty="0"/>
              <a:t>Kijk wat er in de organisatie (andere afdelingen) aanwezig is</a:t>
            </a:r>
          </a:p>
          <a:p>
            <a:pPr lvl="1"/>
            <a:r>
              <a:rPr lang="nl-NL" dirty="0"/>
              <a:t>Open source</a:t>
            </a:r>
          </a:p>
          <a:p>
            <a:pPr lvl="1"/>
            <a:r>
              <a:rPr lang="nl-NL" dirty="0"/>
              <a:t>Betaalde oplossingen</a:t>
            </a:r>
          </a:p>
          <a:p>
            <a:r>
              <a:rPr lang="nl-NL" dirty="0"/>
              <a:t>Kijk rond op PDOK, er is veel data gratis beschikbaar</a:t>
            </a:r>
          </a:p>
          <a:p>
            <a:r>
              <a:rPr lang="nl-NL" dirty="0"/>
              <a:t>Door de koppeling aan de BAG zijn alle WOZ-gegevens snel in een GIS te tonen</a:t>
            </a:r>
          </a:p>
          <a:p>
            <a:r>
              <a:rPr lang="nl-NL" dirty="0"/>
              <a:t>Praat met elkaar en deel ervaringen</a:t>
            </a:r>
          </a:p>
          <a:p>
            <a:pPr lvl="1"/>
            <a:r>
              <a:rPr lang="nl-NL" dirty="0"/>
              <a:t>Regio-overleg</a:t>
            </a:r>
          </a:p>
          <a:p>
            <a:pPr lvl="1"/>
            <a:r>
              <a:rPr lang="nl-NL" dirty="0"/>
              <a:t>Maar vraag ook bij ons</a:t>
            </a:r>
          </a:p>
          <a:p>
            <a:r>
              <a:rPr lang="nl-NL" dirty="0"/>
              <a:t>Durf te experimenteren, en toon je werk</a:t>
            </a:r>
          </a:p>
        </p:txBody>
      </p:sp>
    </p:spTree>
    <p:extLst>
      <p:ext uri="{BB962C8B-B14F-4D97-AF65-F5344CB8AC3E}">
        <p14:creationId xmlns:p14="http://schemas.microsoft.com/office/powerpoint/2010/main" val="2961307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7B9B-2777-4B16-B78C-E944FC84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vragen uit het publiek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50445B-AE2E-476D-9C5A-65433CBBE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80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A3680-D4AC-4443-AE86-0D8ECE19C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Afsluitende vragen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033F5B-3D43-4462-9CB9-7489F587C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is de eerste toepassing die u gaat aanpakken met GIS?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525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02975-F998-4F1E-AB6E-6CD0A763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4553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We zijn benieuwd naar uw mening!</a:t>
            </a: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BD0AC2-A818-42D2-9466-6C50C0F9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1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Wat vond u van het Webinar? 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</p:txBody>
      </p:sp>
      <p:pic>
        <p:nvPicPr>
          <p:cNvPr id="6" name="Afbeelding 5" descr="Logo programma vakbekwaamheid">
            <a:extLst>
              <a:ext uri="{FF2B5EF4-FFF2-40B4-BE49-F238E27FC236}">
                <a16:creationId xmlns:a16="http://schemas.microsoft.com/office/drawing/2014/main" id="{109225EF-74E7-4DFD-A42D-48099C39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019" y="5062137"/>
            <a:ext cx="5033962" cy="1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39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02975-F998-4F1E-AB6E-6CD0A763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4553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We zijn benieuwd naar uw mening!</a:t>
            </a: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BD0AC2-A818-42D2-9466-6C50C0F9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1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Wat kunnen wij leren voor de volgende webinars?</a:t>
            </a:r>
          </a:p>
          <a:p>
            <a:pPr marL="0" indent="0" algn="ctr">
              <a:buNone/>
            </a:pPr>
            <a:endParaRPr lang="nl-NL" dirty="0"/>
          </a:p>
        </p:txBody>
      </p:sp>
      <p:pic>
        <p:nvPicPr>
          <p:cNvPr id="6" name="Afbeelding 5" descr="Logo programma vakbekwaamheid">
            <a:extLst>
              <a:ext uri="{FF2B5EF4-FFF2-40B4-BE49-F238E27FC236}">
                <a16:creationId xmlns:a16="http://schemas.microsoft.com/office/drawing/2014/main" id="{109225EF-74E7-4DFD-A42D-48099C39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019" y="5062137"/>
            <a:ext cx="5033962" cy="1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80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5F1DD-3242-4C33-ABFA-01A4F7A0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E2B1D0-71D7-44FB-8EED-3EBB581C0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080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8ACC0-7C2F-40A8-8B71-73754DC6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/>
              <a:t>Zijn er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17DDE0-9783-4075-943E-610C001ED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Luc Hermans (</a:t>
            </a:r>
            <a:r>
              <a:rPr lang="nl-NL" dirty="0">
                <a:hlinkClick r:id="rId3"/>
              </a:rPr>
              <a:t>l.hermans@waarderingskamer.nl</a:t>
            </a:r>
            <a:r>
              <a:rPr lang="nl-NL" dirty="0"/>
              <a:t>)</a:t>
            </a:r>
          </a:p>
          <a:p>
            <a:pPr marL="0" indent="0" algn="ctr">
              <a:buNone/>
            </a:pPr>
            <a:r>
              <a:rPr lang="nl-NL" dirty="0"/>
              <a:t>Tijmen Bakker (</a:t>
            </a:r>
            <a:r>
              <a:rPr lang="nl-NL" dirty="0">
                <a:hlinkClick r:id="rId4"/>
              </a:rPr>
              <a:t>t.bakker@waarderingskamer.nl</a:t>
            </a:r>
            <a:r>
              <a:rPr lang="nl-NL" dirty="0"/>
              <a:t>) 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>
                <a:hlinkClick r:id="rId5"/>
              </a:rPr>
              <a:t>Link</a:t>
            </a:r>
            <a:r>
              <a:rPr lang="nl-NL" dirty="0"/>
              <a:t> naar alle webinars</a:t>
            </a:r>
          </a:p>
        </p:txBody>
      </p:sp>
      <p:pic>
        <p:nvPicPr>
          <p:cNvPr id="4" name="Afbeelding 3" descr="Logo programma vakbekwaamheid">
            <a:extLst>
              <a:ext uri="{FF2B5EF4-FFF2-40B4-BE49-F238E27FC236}">
                <a16:creationId xmlns:a16="http://schemas.microsoft.com/office/drawing/2014/main" id="{0BB171F9-A91E-4AFA-965D-69A9BF021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019" y="5062137"/>
            <a:ext cx="5033962" cy="1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639CD-D220-4833-85DF-DF4DAA32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31B8B5-7388-456E-A9CD-1ABB60742F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sz="2000" dirty="0"/>
              <a:t>Luc Hermans</a:t>
            </a:r>
          </a:p>
          <a:p>
            <a:pPr lvl="1"/>
            <a:r>
              <a:rPr lang="nl-NL" sz="1800" dirty="0"/>
              <a:t>GIS-specialist</a:t>
            </a:r>
          </a:p>
          <a:p>
            <a:pPr lvl="1"/>
            <a:r>
              <a:rPr lang="nl-NL" sz="1800" dirty="0" err="1"/>
              <a:t>Geographic</a:t>
            </a:r>
            <a:r>
              <a:rPr lang="nl-NL" sz="1800" dirty="0"/>
              <a:t> Information Management &amp; Applications (GIMA) (Universiteit Utrecht)</a:t>
            </a:r>
          </a:p>
          <a:p>
            <a:pPr lvl="1"/>
            <a:endParaRPr lang="nl-NL" sz="1800" dirty="0"/>
          </a:p>
          <a:p>
            <a:pPr lvl="1"/>
            <a:r>
              <a:rPr lang="nl-NL" sz="1800" dirty="0"/>
              <a:t>Waarderingskamer sinds 2017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027E4F-5B64-458F-82F9-4BD6BA3C38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000" dirty="0"/>
              <a:t>Tijmen Bakker</a:t>
            </a:r>
          </a:p>
          <a:p>
            <a:pPr lvl="1"/>
            <a:r>
              <a:rPr lang="nl-NL" sz="1800" dirty="0"/>
              <a:t>GIS-medewerker</a:t>
            </a:r>
          </a:p>
          <a:p>
            <a:pPr lvl="1"/>
            <a:r>
              <a:rPr lang="nl-NL" sz="1800" dirty="0"/>
              <a:t>Vastgoed &amp; makelaardij (Hogeschool Rotterdam)</a:t>
            </a:r>
          </a:p>
          <a:p>
            <a:pPr lvl="1"/>
            <a:endParaRPr lang="nl-NL" sz="1800" dirty="0"/>
          </a:p>
          <a:p>
            <a:pPr lvl="1"/>
            <a:r>
              <a:rPr lang="nl-NL" sz="1800" dirty="0"/>
              <a:t>Waarderingskamer sinds 2021</a:t>
            </a:r>
          </a:p>
          <a:p>
            <a:pPr lvl="1"/>
            <a:endParaRPr lang="nl-NL" dirty="0"/>
          </a:p>
        </p:txBody>
      </p:sp>
      <p:pic>
        <p:nvPicPr>
          <p:cNvPr id="5" name="Afbeelding 4" descr="Foto Luc Hermans">
            <a:extLst>
              <a:ext uri="{FF2B5EF4-FFF2-40B4-BE49-F238E27FC236}">
                <a16:creationId xmlns:a16="http://schemas.microsoft.com/office/drawing/2014/main" id="{C8D2D829-5509-4581-98A4-5192F3652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8" y="4019183"/>
            <a:ext cx="1617600" cy="2143125"/>
          </a:xfrm>
          <a:prstGeom prst="rect">
            <a:avLst/>
          </a:prstGeom>
        </p:spPr>
      </p:pic>
      <p:pic>
        <p:nvPicPr>
          <p:cNvPr id="6" name="Afbeelding 5" descr="Foto Tijmen Bakker">
            <a:extLst>
              <a:ext uri="{FF2B5EF4-FFF2-40B4-BE49-F238E27FC236}">
                <a16:creationId xmlns:a16="http://schemas.microsoft.com/office/drawing/2014/main" id="{D8C99401-B154-4C97-9905-AECA0FA9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004530"/>
            <a:ext cx="1613807" cy="21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473B6-8489-4D3F-B4FB-D475737A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GIS?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A11C42-106D-45E9-A277-E0AD45BA0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Waar denkt u aan als u de term GIS hoort?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A: Geen idee, nooit van gehoord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B: De ik-vorm van het werkwoord gissen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C: Dat gaan jullie vast uitleggen in dit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webinar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D: Geografisch Informatie Systeem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Geographic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Information System)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24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B0036-8C8C-4383-9E8E-8C3947E7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GIS?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B78E37F-CF62-4471-ADD8-10D5791A0A04}"/>
              </a:ext>
            </a:extLst>
          </p:cNvPr>
          <p:cNvSpPr txBox="1"/>
          <p:nvPr/>
        </p:nvSpPr>
        <p:spPr>
          <a:xfrm>
            <a:off x="914400" y="1567543"/>
            <a:ext cx="6601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Geografisch Informatie Systeem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Ontstaan in de jaren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Oorsprong in de cartografie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Bekende voorbeelden: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Google Earth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Tom </a:t>
            </a:r>
            <a:r>
              <a:rPr lang="nl-NL" sz="2400" dirty="0" err="1"/>
              <a:t>Tom</a:t>
            </a: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3A3A3A"/>
                </a:solidFill>
                <a:effectLst/>
                <a:latin typeface="-apple-system"/>
              </a:rPr>
              <a:t>“The application of GIS is limited only by the imagination of those who use it”. ~ </a:t>
            </a:r>
            <a:r>
              <a:rPr lang="en-US" sz="2400" b="1" i="0" dirty="0">
                <a:solidFill>
                  <a:srgbClr val="3A3A3A"/>
                </a:solidFill>
                <a:effectLst/>
                <a:latin typeface="-apple-system"/>
              </a:rPr>
              <a:t>Jack </a:t>
            </a:r>
            <a:r>
              <a:rPr lang="en-US" sz="2400" b="1" i="0" dirty="0" err="1">
                <a:solidFill>
                  <a:srgbClr val="3A3A3A"/>
                </a:solidFill>
                <a:effectLst/>
                <a:latin typeface="-apple-system"/>
              </a:rPr>
              <a:t>Dangermond</a:t>
            </a:r>
            <a:r>
              <a:rPr lang="en-US" sz="2400" b="1" i="0" dirty="0">
                <a:solidFill>
                  <a:srgbClr val="3A3A3A"/>
                </a:solidFill>
                <a:effectLst/>
                <a:latin typeface="-apple-system"/>
              </a:rPr>
              <a:t>, Esri</a:t>
            </a:r>
            <a:endParaRPr lang="nl-NL" sz="24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5F8A10-2F1F-677B-A60C-77B3BD7A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54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58A9C-E97C-4BFA-9A31-1C69602E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kun je met GIS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EAC00-618A-4194-863E-AADBA7938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Data visualiseren</a:t>
            </a:r>
          </a:p>
          <a:p>
            <a:pPr lvl="1"/>
            <a:r>
              <a:rPr lang="nl-NL" dirty="0"/>
              <a:t>Kaarten maken</a:t>
            </a:r>
          </a:p>
          <a:p>
            <a:pPr lvl="1"/>
            <a:r>
              <a:rPr lang="nl-NL" dirty="0"/>
              <a:t>Apps maken</a:t>
            </a:r>
          </a:p>
          <a:p>
            <a:r>
              <a:rPr lang="nl-NL" dirty="0"/>
              <a:t>Data manipuleren</a:t>
            </a:r>
          </a:p>
          <a:p>
            <a:pPr lvl="1"/>
            <a:r>
              <a:rPr lang="nl-NL" dirty="0"/>
              <a:t>Toevoegen van afstanden tot andere objecten</a:t>
            </a:r>
          </a:p>
          <a:p>
            <a:pPr lvl="2"/>
            <a:r>
              <a:rPr lang="nl-NL" dirty="0"/>
              <a:t>Toevoegen van derde bronnen op basis van locatie</a:t>
            </a:r>
          </a:p>
          <a:p>
            <a:r>
              <a:rPr lang="nl-NL" dirty="0"/>
              <a:t>Data analyseren </a:t>
            </a:r>
          </a:p>
          <a:p>
            <a:pPr lvl="1"/>
            <a:r>
              <a:rPr lang="nl-NL" dirty="0"/>
              <a:t>Ruimtelijke vragen beantwoorden</a:t>
            </a:r>
          </a:p>
          <a:p>
            <a:pPr lvl="1"/>
            <a:r>
              <a:rPr lang="nl-NL" dirty="0"/>
              <a:t>Ondersteunen van data gerichte processen</a:t>
            </a:r>
          </a:p>
        </p:txBody>
      </p:sp>
    </p:spTree>
    <p:extLst>
      <p:ext uri="{BB962C8B-B14F-4D97-AF65-F5344CB8AC3E}">
        <p14:creationId xmlns:p14="http://schemas.microsoft.com/office/powerpoint/2010/main" val="82820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E78CE-F2C0-4D44-8D0E-186167CB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voorbeelden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CA061D-7BB7-2333-9CD4-82781DDB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204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802</Words>
  <Application>Microsoft Office PowerPoint</Application>
  <PresentationFormat>Breedbeeld</PresentationFormat>
  <Paragraphs>205</Paragraphs>
  <Slides>40</Slides>
  <Notes>38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6" baseType="lpstr">
      <vt:lpstr>-apple-system</vt:lpstr>
      <vt:lpstr>Arial</vt:lpstr>
      <vt:lpstr>Calibri</vt:lpstr>
      <vt:lpstr>Calibri Light</vt:lpstr>
      <vt:lpstr>open_sansregular</vt:lpstr>
      <vt:lpstr>Kantoorthema</vt:lpstr>
      <vt:lpstr>PowerPoint-presentatie</vt:lpstr>
      <vt:lpstr>GIS-mogelijkheden bij WOZ-uitvoering</vt:lpstr>
      <vt:lpstr>Inhoud</vt:lpstr>
      <vt:lpstr>Even voorstellen</vt:lpstr>
      <vt:lpstr>Even voorstellen</vt:lpstr>
      <vt:lpstr>Wat is GIS?  </vt:lpstr>
      <vt:lpstr>Wat is GIS?</vt:lpstr>
      <vt:lpstr>Wat kun je met GIS</vt:lpstr>
      <vt:lpstr>Enkele voorbeelden</vt:lpstr>
      <vt:lpstr>Enkele voorbeelden</vt:lpstr>
      <vt:lpstr>Enkele voorbeelden</vt:lpstr>
      <vt:lpstr>Welke rol kan GIS spelen bij de WOZ-uitvoering? </vt:lpstr>
      <vt:lpstr>Ruimtelijke gegevens in de WOZ</vt:lpstr>
      <vt:lpstr>Ruimtelijke gegevens in de WOZ</vt:lpstr>
      <vt:lpstr>Welke rol kan GIS spelen bij de WOZ-uitvoering?</vt:lpstr>
      <vt:lpstr>Wat zijn de voordelen</vt:lpstr>
      <vt:lpstr>Wat doet de gemeente Den Haag met GIS? </vt:lpstr>
      <vt:lpstr>Interview Nico Wiss</vt:lpstr>
      <vt:lpstr>Wat doet de Waarderingskamer met GIS in het toezicht?</vt:lpstr>
      <vt:lpstr>Veldcontroles </vt:lpstr>
      <vt:lpstr>Bouwjaar</vt:lpstr>
      <vt:lpstr>Pop-up</vt:lpstr>
      <vt:lpstr>Soort objectgroep</vt:lpstr>
      <vt:lpstr>Meerdere kaartlagen</vt:lpstr>
      <vt:lpstr>Ligging</vt:lpstr>
      <vt:lpstr>Ligging</vt:lpstr>
      <vt:lpstr>Onderzoek kwaliteit taxaties</vt:lpstr>
      <vt:lpstr>Stijgingspercentage</vt:lpstr>
      <vt:lpstr>Bezwaren</vt:lpstr>
      <vt:lpstr>Conversie van inhoud naar oppervlakte</vt:lpstr>
      <vt:lpstr>Onderzoeken (volledigheid) koppelingen basisregistraties </vt:lpstr>
      <vt:lpstr>Wat doet de gemeente Veendam met GIS? </vt:lpstr>
      <vt:lpstr>Introductie Fabian Feijen</vt:lpstr>
      <vt:lpstr>Tips om te starten met GIS</vt:lpstr>
      <vt:lpstr>Tips om te starten met GIS</vt:lpstr>
      <vt:lpstr>De vragen uit het publiek</vt:lpstr>
      <vt:lpstr>Afsluitende vragen</vt:lpstr>
      <vt:lpstr>We zijn benieuwd naar uw mening!</vt:lpstr>
      <vt:lpstr>We zijn benieuwd naar uw mening!</vt:lpstr>
      <vt:lpstr>Zijn er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ben ik begin 2022 de gegevens in de LV WOZ de baas?</dc:title>
  <dc:creator>Annemiek Droogh</dc:creator>
  <cp:lastModifiedBy>Luc Hermans</cp:lastModifiedBy>
  <cp:revision>209</cp:revision>
  <cp:lastPrinted>2022-02-24T19:52:13Z</cp:lastPrinted>
  <dcterms:created xsi:type="dcterms:W3CDTF">2022-01-03T13:50:06Z</dcterms:created>
  <dcterms:modified xsi:type="dcterms:W3CDTF">2025-04-11T09:34:50Z</dcterms:modified>
</cp:coreProperties>
</file>