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36" r:id="rId2"/>
    <p:sldId id="256" r:id="rId3"/>
    <p:sldId id="347" r:id="rId4"/>
    <p:sldId id="281" r:id="rId5"/>
    <p:sldId id="257" r:id="rId6"/>
    <p:sldId id="371" r:id="rId7"/>
    <p:sldId id="372" r:id="rId8"/>
    <p:sldId id="373" r:id="rId9"/>
    <p:sldId id="374" r:id="rId10"/>
    <p:sldId id="364" r:id="rId11"/>
    <p:sldId id="375" r:id="rId12"/>
    <p:sldId id="376" r:id="rId13"/>
    <p:sldId id="377" r:id="rId14"/>
    <p:sldId id="378" r:id="rId15"/>
    <p:sldId id="379" r:id="rId16"/>
    <p:sldId id="380" r:id="rId17"/>
    <p:sldId id="381" r:id="rId18"/>
    <p:sldId id="368" r:id="rId19"/>
    <p:sldId id="382" r:id="rId20"/>
    <p:sldId id="383" r:id="rId21"/>
    <p:sldId id="384" r:id="rId22"/>
    <p:sldId id="263" r:id="rId23"/>
    <p:sldId id="352" r:id="rId24"/>
    <p:sldId id="340" r:id="rId25"/>
    <p:sldId id="341" r:id="rId26"/>
    <p:sldId id="342" r:id="rId27"/>
    <p:sldId id="363" r:id="rId28"/>
    <p:sldId id="343" r:id="rId29"/>
    <p:sldId id="350" r:id="rId30"/>
    <p:sldId id="344" r:id="rId31"/>
    <p:sldId id="345" r:id="rId32"/>
    <p:sldId id="346" r:id="rId33"/>
    <p:sldId id="348" r:id="rId34"/>
    <p:sldId id="349" r:id="rId35"/>
    <p:sldId id="367" r:id="rId36"/>
    <p:sldId id="264" r:id="rId37"/>
    <p:sldId id="269" r:id="rId38"/>
    <p:sldId id="366" r:id="rId39"/>
    <p:sldId id="365" r:id="rId40"/>
    <p:sldId id="369" r:id="rId41"/>
    <p:sldId id="351" r:id="rId42"/>
    <p:sldId id="268" r:id="rId43"/>
  </p:sldIdLst>
  <p:sldSz cx="12192000" cy="6858000"/>
  <p:notesSz cx="6797675" cy="9926638"/>
  <p:custDataLst>
    <p:tags r:id="rId45"/>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59" autoAdjust="0"/>
    <p:restoredTop sz="63455" autoAdjust="0"/>
  </p:normalViewPr>
  <p:slideViewPr>
    <p:cSldViewPr snapToGrid="0">
      <p:cViewPr varScale="1">
        <p:scale>
          <a:sx n="101" d="100"/>
          <a:sy n="101" d="100"/>
        </p:scale>
        <p:origin x="4872"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99C9EA0-152C-415D-99EF-3B3273F8D1A9}" type="datetimeFigureOut">
              <a:rPr lang="nl-NL" smtClean="0"/>
              <a:t>24-3-2025</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5D884-4796-4B79-B04F-0DDFDCEB4FFE}" type="slidenum">
              <a:rPr lang="nl-NL" smtClean="0"/>
              <a:t>‹#›</a:t>
            </a:fld>
            <a:endParaRPr lang="nl-NL"/>
          </a:p>
        </p:txBody>
      </p:sp>
    </p:spTree>
    <p:extLst>
      <p:ext uri="{BB962C8B-B14F-4D97-AF65-F5344CB8AC3E}">
        <p14:creationId xmlns:p14="http://schemas.microsoft.com/office/powerpoint/2010/main" val="431964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2E00D91-8FBE-4886-B93F-580B8B0DEC0A}" type="slidenum">
              <a:rPr lang="nl-NL" smtClean="0"/>
              <a:t>1</a:t>
            </a:fld>
            <a:endParaRPr lang="nl-NL"/>
          </a:p>
        </p:txBody>
      </p:sp>
    </p:spTree>
    <p:extLst>
      <p:ext uri="{BB962C8B-B14F-4D97-AF65-F5344CB8AC3E}">
        <p14:creationId xmlns:p14="http://schemas.microsoft.com/office/powerpoint/2010/main" val="3331785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0 = 'geen vrijstelling', dat wil zeggen dat noch de eigenaar, noch de gebruiker van het WOZ-object </a:t>
            </a:r>
          </a:p>
          <a:p>
            <a:r>
              <a:rPr lang="nl-NL" dirty="0"/>
              <a:t>geheel of gedeeltelijk is vrijgesteld voor de OZB. De </a:t>
            </a:r>
            <a:r>
              <a:rPr lang="nl-NL" dirty="0" err="1"/>
              <a:t>OZBwaarde</a:t>
            </a:r>
            <a:r>
              <a:rPr lang="nl-NL" dirty="0"/>
              <a:t> is dan dus gelijk aan de </a:t>
            </a:r>
            <a:r>
              <a:rPr lang="nl-NL" dirty="0" err="1"/>
              <a:t>WOZwaarde</a:t>
            </a:r>
            <a:r>
              <a:rPr lang="nl-NL" dirty="0"/>
              <a:t>. </a:t>
            </a:r>
          </a:p>
          <a:p>
            <a:r>
              <a:rPr lang="nl-NL" dirty="0"/>
              <a:t>Dit betreft </a:t>
            </a:r>
            <a:r>
              <a:rPr lang="nl-NL" b="1" dirty="0"/>
              <a:t>99,5%</a:t>
            </a:r>
            <a:r>
              <a:rPr lang="nl-NL" dirty="0"/>
              <a:t> van de WOZ-objecten bij de data van 2021V.</a:t>
            </a:r>
          </a:p>
          <a:p>
            <a:endParaRPr lang="nl-NL" dirty="0"/>
          </a:p>
          <a:p>
            <a:r>
              <a:rPr lang="nl-NL" dirty="0"/>
              <a:t>1 = 'facultatieve vrijstelling', dat wil zeggen dat de eigenaar en/of de gebruiker van het WOZ-object </a:t>
            </a:r>
          </a:p>
          <a:p>
            <a:r>
              <a:rPr lang="nl-NL" dirty="0"/>
              <a:t>geheel of gedeeltelijk is vrijgesteld voor de OZB op andere basis dan artikel 220d of 243 van </a:t>
            </a:r>
          </a:p>
          <a:p>
            <a:r>
              <a:rPr lang="nl-NL" dirty="0"/>
              <a:t>de Gemeentewet. De </a:t>
            </a:r>
            <a:r>
              <a:rPr lang="nl-NL" dirty="0" err="1"/>
              <a:t>OZBwaarde</a:t>
            </a:r>
            <a:r>
              <a:rPr lang="nl-NL" dirty="0"/>
              <a:t> is dan lager dan de WOZ-waarde (doorgaans nul). Dit </a:t>
            </a:r>
          </a:p>
          <a:p>
            <a:r>
              <a:rPr lang="nl-NL" dirty="0"/>
              <a:t>betreft </a:t>
            </a:r>
            <a:r>
              <a:rPr lang="nl-NL" b="1" dirty="0"/>
              <a:t>0,2%</a:t>
            </a:r>
            <a:r>
              <a:rPr lang="nl-NL" dirty="0"/>
              <a:t> van de WOZ-objecten bij de data van 2021V.</a:t>
            </a:r>
          </a:p>
          <a:p>
            <a:endParaRPr lang="nl-NL" dirty="0"/>
          </a:p>
          <a:p>
            <a:r>
              <a:rPr lang="nl-NL" dirty="0"/>
              <a:t>2 = 'verplichte vrijstelling', dat wil zeggen dat de eigenaar en/of de gebruiker van het WOZ-object </a:t>
            </a:r>
          </a:p>
          <a:p>
            <a:r>
              <a:rPr lang="nl-NL" dirty="0"/>
              <a:t>geheel of gedeeltelijk is vrijgesteld voor de OZB op basis van artikel 220d16 of 24317 van de </a:t>
            </a:r>
          </a:p>
          <a:p>
            <a:r>
              <a:rPr lang="nl-NL" dirty="0"/>
              <a:t>Gemeentewet. De OZB-waarde is dan lager dan de WOZ- waarde (doorgaans nul). Dit betreft </a:t>
            </a:r>
          </a:p>
          <a:p>
            <a:r>
              <a:rPr lang="nl-NL" dirty="0"/>
              <a:t>Met name tuibouwbedrijven, waarbij </a:t>
            </a:r>
            <a:r>
              <a:rPr lang="nl-NL" dirty="0" err="1"/>
              <a:t>kassne</a:t>
            </a:r>
            <a:r>
              <a:rPr lang="nl-NL" dirty="0"/>
              <a:t> zijn vrijgesteld (cultuurgrond), maar wel worden </a:t>
            </a:r>
          </a:p>
          <a:p>
            <a:r>
              <a:rPr lang="nl-NL" dirty="0"/>
              <a:t>getaxeerd voor de WOZ-waarde, maar de rest van het bedrijf niet. . Dit betreft </a:t>
            </a:r>
          </a:p>
          <a:p>
            <a:r>
              <a:rPr lang="nl-NL" b="1" dirty="0"/>
              <a:t>0,3%</a:t>
            </a:r>
            <a:r>
              <a:rPr lang="nl-NL" dirty="0"/>
              <a:t> van de WOZ-objecten bij de data van 2021V</a:t>
            </a:r>
          </a:p>
        </p:txBody>
      </p:sp>
      <p:sp>
        <p:nvSpPr>
          <p:cNvPr id="4" name="Tijdelijke aanduiding voor dianummer 3"/>
          <p:cNvSpPr>
            <a:spLocks noGrp="1"/>
          </p:cNvSpPr>
          <p:nvPr>
            <p:ph type="sldNum" sz="quarter" idx="10"/>
          </p:nvPr>
        </p:nvSpPr>
        <p:spPr/>
        <p:txBody>
          <a:bodyPr/>
          <a:lstStyle/>
          <a:p>
            <a:fld id="{F335D884-4796-4B79-B04F-0DDFDCEB4FFE}" type="slidenum">
              <a:rPr lang="nl-NL" smtClean="0"/>
              <a:t>14</a:t>
            </a:fld>
            <a:endParaRPr lang="nl-NL"/>
          </a:p>
        </p:txBody>
      </p:sp>
    </p:spTree>
    <p:extLst>
      <p:ext uri="{BB962C8B-B14F-4D97-AF65-F5344CB8AC3E}">
        <p14:creationId xmlns:p14="http://schemas.microsoft.com/office/powerpoint/2010/main" val="1462776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Gebruikscode 40 wordt niet meegenomen bij Amendement de Pater. Gebruikscode 40 betreft namelijk terreinen, zoals bouwgrond en geen gemengde panden waarop Amendement de Pater van toepassing is. </a:t>
            </a:r>
          </a:p>
          <a:p>
            <a:endParaRPr lang="nl-NL" dirty="0"/>
          </a:p>
          <a:p>
            <a:r>
              <a:rPr lang="nl-NL" dirty="0"/>
              <a:t>Amendement de Pater is van toepassing op niet-woningen met een woongedeelte van minder dan 70% van de waarde. Wanneer een gemengd object een woongedeelte heeft van minimaal 70% van de waarde wordt het gehele object als woning aangemerkt. Ter illustratie24, een woonwinkelpand heeft een WOZ-waarde van 750.000 euro, waarvan het woondeel 250.000 euro betreft (minder dan 70%). De ‘</a:t>
            </a:r>
            <a:r>
              <a:rPr lang="nl-NL" dirty="0" err="1"/>
              <a:t>OZBgebruikersaanslag</a:t>
            </a:r>
            <a:r>
              <a:rPr lang="nl-NL" dirty="0"/>
              <a:t>’ wordt in dit geval opgelegd voor alleen het niet-woningdeel waarbij de 250.000 euro voor het woondeel buiten beschouwing wordt, dus in de berekening is de ‘</a:t>
            </a:r>
            <a:r>
              <a:rPr lang="nl-NL" dirty="0" err="1"/>
              <a:t>heffingsmaatstafOZBgebruikers</a:t>
            </a:r>
            <a:r>
              <a:rPr lang="nl-NL" dirty="0"/>
              <a:t>’ 500.000 euro.</a:t>
            </a:r>
          </a:p>
          <a:p>
            <a:endParaRPr lang="nl-NL" dirty="0"/>
          </a:p>
          <a:p>
            <a:r>
              <a:rPr lang="nl-NL" dirty="0"/>
              <a:t>Circa 4% gebruikersdeel niet-woningen</a:t>
            </a:r>
          </a:p>
        </p:txBody>
      </p:sp>
      <p:sp>
        <p:nvSpPr>
          <p:cNvPr id="4" name="Tijdelijke aanduiding voor dianummer 3"/>
          <p:cNvSpPr>
            <a:spLocks noGrp="1"/>
          </p:cNvSpPr>
          <p:nvPr>
            <p:ph type="sldNum" sz="quarter" idx="10"/>
          </p:nvPr>
        </p:nvSpPr>
        <p:spPr/>
        <p:txBody>
          <a:bodyPr/>
          <a:lstStyle/>
          <a:p>
            <a:fld id="{F335D884-4796-4B79-B04F-0DDFDCEB4FFE}" type="slidenum">
              <a:rPr lang="nl-NL" smtClean="0"/>
              <a:t>15</a:t>
            </a:fld>
            <a:endParaRPr lang="nl-NL"/>
          </a:p>
        </p:txBody>
      </p:sp>
    </p:spTree>
    <p:extLst>
      <p:ext uri="{BB962C8B-B14F-4D97-AF65-F5344CB8AC3E}">
        <p14:creationId xmlns:p14="http://schemas.microsoft.com/office/powerpoint/2010/main" val="1148683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Een klein aantal gemeenten (8% bij 2020D en 6% bij 2022V) geeft nog een wijziging door aan het CBS</a:t>
            </a:r>
          </a:p>
          <a:p>
            <a:pPr lvl="0"/>
            <a:endParaRPr lang="nl-NL" sz="1200" dirty="0"/>
          </a:p>
          <a:p>
            <a:pPr lvl="0"/>
            <a:r>
              <a:rPr lang="nl-NL" sz="1200" dirty="0"/>
              <a:t>In eerder onderzoek werden verpleeghuizen genoemd (gebruikscode 30, maar wel een woningtarief) </a:t>
            </a:r>
          </a:p>
          <a:p>
            <a:pPr lvl="0"/>
            <a:endParaRPr lang="nl-NL" sz="1200" dirty="0"/>
          </a:p>
          <a:p>
            <a:pPr lvl="0"/>
            <a:r>
              <a:rPr lang="nl-NL" sz="1200" dirty="0"/>
              <a:t>eventueel ook bouwgrond woningbouw en Amendement </a:t>
            </a:r>
            <a:r>
              <a:rPr lang="nl-NL" sz="1200" dirty="0" err="1"/>
              <a:t>Omzigt</a:t>
            </a:r>
            <a:r>
              <a:rPr lang="nl-NL" sz="1200" dirty="0"/>
              <a:t> noemen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endParaRPr lang="nl-NL" dirty="0"/>
          </a:p>
        </p:txBody>
      </p:sp>
      <p:sp>
        <p:nvSpPr>
          <p:cNvPr id="4" name="Tijdelijke aanduiding voor dianummer 3"/>
          <p:cNvSpPr>
            <a:spLocks noGrp="1"/>
          </p:cNvSpPr>
          <p:nvPr>
            <p:ph type="sldNum" sz="quarter" idx="10"/>
          </p:nvPr>
        </p:nvSpPr>
        <p:spPr/>
        <p:txBody>
          <a:bodyPr/>
          <a:lstStyle/>
          <a:p>
            <a:fld id="{F335D884-4796-4B79-B04F-0DDFDCEB4FFE}" type="slidenum">
              <a:rPr lang="nl-NL" smtClean="0"/>
              <a:t>16</a:t>
            </a:fld>
            <a:endParaRPr lang="nl-NL"/>
          </a:p>
        </p:txBody>
      </p:sp>
    </p:spTree>
    <p:extLst>
      <p:ext uri="{BB962C8B-B14F-4D97-AF65-F5344CB8AC3E}">
        <p14:creationId xmlns:p14="http://schemas.microsoft.com/office/powerpoint/2010/main" val="4029885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335D884-4796-4B79-B04F-0DDFDCEB4FFE}" type="slidenum">
              <a:rPr lang="nl-NL" smtClean="0"/>
              <a:t>17</a:t>
            </a:fld>
            <a:endParaRPr lang="nl-NL"/>
          </a:p>
        </p:txBody>
      </p:sp>
    </p:spTree>
    <p:extLst>
      <p:ext uri="{BB962C8B-B14F-4D97-AF65-F5344CB8AC3E}">
        <p14:creationId xmlns:p14="http://schemas.microsoft.com/office/powerpoint/2010/main" val="153562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335D884-4796-4B79-B04F-0DDFDCEB4FFE}" type="slidenum">
              <a:rPr lang="nl-NL" smtClean="0"/>
              <a:t>18</a:t>
            </a:fld>
            <a:endParaRPr lang="nl-NL"/>
          </a:p>
        </p:txBody>
      </p:sp>
    </p:spTree>
    <p:extLst>
      <p:ext uri="{BB962C8B-B14F-4D97-AF65-F5344CB8AC3E}">
        <p14:creationId xmlns:p14="http://schemas.microsoft.com/office/powerpoint/2010/main" val="3974922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Mei: 4,7%</a:t>
            </a:r>
          </a:p>
          <a:p>
            <a:r>
              <a:rPr lang="nl-NL" dirty="0"/>
              <a:t>Juni: 3.2%</a:t>
            </a:r>
          </a:p>
          <a:p>
            <a:endParaRPr lang="nl-NL" dirty="0"/>
          </a:p>
          <a:p>
            <a:r>
              <a:rPr lang="nl-NL" dirty="0"/>
              <a:t>November: 1,5%</a:t>
            </a:r>
          </a:p>
          <a:p>
            <a:endParaRPr lang="nl-NL" dirty="0"/>
          </a:p>
          <a:p>
            <a:endParaRPr lang="nl-NL" dirty="0"/>
          </a:p>
          <a:p>
            <a:endParaRPr lang="nl-NL" dirty="0"/>
          </a:p>
          <a:p>
            <a:r>
              <a:rPr lang="nl-NL" dirty="0"/>
              <a:t>WOZ-jaar	aantal	ontbreekt_2022Perc</a:t>
            </a:r>
          </a:p>
          <a:p>
            <a:r>
              <a:rPr lang="nl-NL" dirty="0"/>
              <a:t>2022	 9.228.565 	 158.119 	1,7%</a:t>
            </a:r>
          </a:p>
          <a:p>
            <a:r>
              <a:rPr lang="nl-NL" dirty="0"/>
              <a:t>2021	 9.137.748 	 54.311 	0,6%</a:t>
            </a:r>
          </a:p>
          <a:p>
            <a:r>
              <a:rPr lang="nl-NL" dirty="0"/>
              <a:t>2020	 9.086.665 	 33.467 	0,4%</a:t>
            </a:r>
          </a:p>
          <a:p>
            <a:r>
              <a:rPr lang="nl-NL" dirty="0"/>
              <a:t>2019	 9.027.982 	 30.263 	0,3%</a:t>
            </a:r>
          </a:p>
          <a:p>
            <a:r>
              <a:rPr lang="nl-NL" dirty="0"/>
              <a:t>2018	 8.945.500 	 64.353 	0,7%</a:t>
            </a:r>
          </a:p>
          <a:p>
            <a:endParaRPr lang="nl-NL" dirty="0"/>
          </a:p>
          <a:p>
            <a:r>
              <a:rPr lang="nl-NL" sz="1200" dirty="0"/>
              <a:t>Ontbrekende waarde naar peildatum en </a:t>
            </a:r>
            <a:r>
              <a:rPr lang="nl-NL" sz="1200" dirty="0" err="1"/>
              <a:t>waardepeildatum</a:t>
            </a:r>
            <a:r>
              <a:rPr lang="nl-NL" sz="1200" dirty="0"/>
              <a:t> t-1 </a:t>
            </a:r>
            <a:br>
              <a:rPr lang="nl-NL" sz="1200" dirty="0"/>
            </a:br>
            <a:r>
              <a:rPr lang="nl-NL" sz="1200" dirty="0"/>
              <a:t>Zoals bekend op extractdatum oktober 2022</a:t>
            </a:r>
            <a:endParaRPr lang="nl-NL" dirty="0"/>
          </a:p>
        </p:txBody>
      </p:sp>
      <p:sp>
        <p:nvSpPr>
          <p:cNvPr id="4" name="Tijdelijke aanduiding voor dianummer 3"/>
          <p:cNvSpPr>
            <a:spLocks noGrp="1"/>
          </p:cNvSpPr>
          <p:nvPr>
            <p:ph type="sldNum" sz="quarter" idx="10"/>
          </p:nvPr>
        </p:nvSpPr>
        <p:spPr/>
        <p:txBody>
          <a:bodyPr/>
          <a:lstStyle/>
          <a:p>
            <a:fld id="{F335D884-4796-4B79-B04F-0DDFDCEB4FFE}" type="slidenum">
              <a:rPr lang="nl-NL" smtClean="0"/>
              <a:t>19</a:t>
            </a:fld>
            <a:endParaRPr lang="nl-NL"/>
          </a:p>
        </p:txBody>
      </p:sp>
    </p:spTree>
    <p:extLst>
      <p:ext uri="{BB962C8B-B14F-4D97-AF65-F5344CB8AC3E}">
        <p14:creationId xmlns:p14="http://schemas.microsoft.com/office/powerpoint/2010/main" val="1654405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Doesburg en Marum zelfs 100%</a:t>
            </a:r>
          </a:p>
          <a:p>
            <a:endParaRPr lang="nl-NL" dirty="0"/>
          </a:p>
          <a:p>
            <a:r>
              <a:rPr lang="nl-NL" dirty="0"/>
              <a:t>In november 330 gemeenten meer dan 95% objecten gevuld.</a:t>
            </a:r>
          </a:p>
        </p:txBody>
      </p:sp>
      <p:sp>
        <p:nvSpPr>
          <p:cNvPr id="4" name="Tijdelijke aanduiding voor dianummer 3"/>
          <p:cNvSpPr>
            <a:spLocks noGrp="1"/>
          </p:cNvSpPr>
          <p:nvPr>
            <p:ph type="sldNum" sz="quarter" idx="10"/>
          </p:nvPr>
        </p:nvSpPr>
        <p:spPr/>
        <p:txBody>
          <a:bodyPr/>
          <a:lstStyle/>
          <a:p>
            <a:fld id="{F335D884-4796-4B79-B04F-0DDFDCEB4FFE}" type="slidenum">
              <a:rPr lang="nl-NL" smtClean="0"/>
              <a:t>20</a:t>
            </a:fld>
            <a:endParaRPr lang="nl-NL"/>
          </a:p>
        </p:txBody>
      </p:sp>
    </p:spTree>
    <p:extLst>
      <p:ext uri="{BB962C8B-B14F-4D97-AF65-F5344CB8AC3E}">
        <p14:creationId xmlns:p14="http://schemas.microsoft.com/office/powerpoint/2010/main" val="1322357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335D884-4796-4B79-B04F-0DDFDCEB4FFE}" type="slidenum">
              <a:rPr lang="nl-NL" smtClean="0"/>
              <a:t>21</a:t>
            </a:fld>
            <a:endParaRPr lang="nl-NL"/>
          </a:p>
        </p:txBody>
      </p:sp>
    </p:spTree>
    <p:extLst>
      <p:ext uri="{BB962C8B-B14F-4D97-AF65-F5344CB8AC3E}">
        <p14:creationId xmlns:p14="http://schemas.microsoft.com/office/powerpoint/2010/main" val="3716392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Zoals aangegeven ga ik u vertellen  hoe u de gegevens welke een bijzondere rol spelen bij de bepaling van de belastingcapaciteit synchroon houdt in de LV WOZ. </a:t>
            </a:r>
          </a:p>
          <a:p>
            <a:r>
              <a:rPr lang="nl-NL" dirty="0"/>
              <a:t>U wordt door de door </a:t>
            </a:r>
            <a:r>
              <a:rPr lang="nl-NL" dirty="0" err="1"/>
              <a:t>Gelske</a:t>
            </a:r>
            <a:r>
              <a:rPr lang="nl-NL" dirty="0"/>
              <a:t> genoemde werkwijze zelf ook nadrukkelijk financieel meer afhankelijk van correcte gegevens in de LV WOZ. </a:t>
            </a:r>
          </a:p>
          <a:p>
            <a:endParaRPr lang="nl-NL" dirty="0"/>
          </a:p>
          <a:p>
            <a:r>
              <a:rPr lang="nl-NL" dirty="0"/>
              <a:t>U zorgt er voor dat de gegevens in de LV WOZ synchroon zijn. Dit betekent conforme kopie, volledig, actueel en juist.</a:t>
            </a:r>
          </a:p>
          <a:p>
            <a:r>
              <a:rPr lang="nl-NL" dirty="0"/>
              <a:t>Die eisen gelden voor alle gegevens in de LV WOZ. Dit is belangrijk voor alle belanghebbenden en afnemers en niet specifiek voor de belastingcapaciteit.</a:t>
            </a:r>
          </a:p>
          <a:p>
            <a:endParaRPr lang="nl-NL" dirty="0"/>
          </a:p>
          <a:p>
            <a:r>
              <a:rPr lang="nl-NL" dirty="0"/>
              <a:t>Daarnaast zijn er gegevens die specifiek een rol spelen bij de bepaling van de Belastingcapaciteit. Daar gaan we het vandaag speciaal over hebben, maar dat veranderd niets aan de algemene eisen van synchroniciteit van alle gegevens in de LV WOZ.</a:t>
            </a:r>
          </a:p>
          <a:p>
            <a:endParaRPr lang="nl-NL" dirty="0"/>
          </a:p>
          <a:p>
            <a:r>
              <a:rPr lang="nl-NL" dirty="0"/>
              <a:t>Alvorens ik begin met mijn presentatie wil ik u eerst een vraag stellen. </a:t>
            </a:r>
          </a:p>
          <a:p>
            <a:r>
              <a:rPr lang="nl-NL" dirty="0"/>
              <a:t>Welke gegevens uit de Landelijke Voorziening WOZ spelen een extra rol bij de bepaling van de belastingcapaciteit? </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22</a:t>
            </a:fld>
            <a:endParaRPr lang="nl-NL"/>
          </a:p>
        </p:txBody>
      </p:sp>
    </p:spTree>
    <p:extLst>
      <p:ext uri="{BB962C8B-B14F-4D97-AF65-F5344CB8AC3E}">
        <p14:creationId xmlns:p14="http://schemas.microsoft.com/office/powerpoint/2010/main" val="3041986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Zoals </a:t>
            </a:r>
            <a:r>
              <a:rPr lang="nl-NL" dirty="0" err="1"/>
              <a:t>Gelske</a:t>
            </a:r>
            <a:r>
              <a:rPr lang="nl-NL" dirty="0"/>
              <a:t> net verteld heeft veranderd de definitie van de belastingcapaciteit niet. Alleen het proces rondom de vaststelling van de belastingcapaciteit van gemeenten wordt aangepast. </a:t>
            </a:r>
          </a:p>
          <a:p>
            <a:r>
              <a:rPr lang="nl-NL" dirty="0"/>
              <a:t>Mogelijk dat dit u helpt om de vraag te beantwoorden. </a:t>
            </a:r>
          </a:p>
          <a:p>
            <a:endParaRPr lang="nl-NL" dirty="0"/>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23</a:t>
            </a:fld>
            <a:endParaRPr lang="nl-NL"/>
          </a:p>
        </p:txBody>
      </p:sp>
    </p:spTree>
    <p:extLst>
      <p:ext uri="{BB962C8B-B14F-4D97-AF65-F5344CB8AC3E}">
        <p14:creationId xmlns:p14="http://schemas.microsoft.com/office/powerpoint/2010/main" val="1568206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Alvorens we met het Webinar beginnen zullen we ons eerst even voorstellen. </a:t>
            </a:r>
          </a:p>
          <a:p>
            <a:endParaRPr lang="nl-NL" dirty="0"/>
          </a:p>
          <a:p>
            <a:r>
              <a:rPr lang="nl-NL" dirty="0" err="1"/>
              <a:t>Gelske</a:t>
            </a:r>
            <a:r>
              <a:rPr lang="nl-NL" dirty="0"/>
              <a:t> van Daalen CBS</a:t>
            </a:r>
          </a:p>
          <a:p>
            <a:endParaRPr lang="nl-NL" dirty="0"/>
          </a:p>
          <a:p>
            <a:r>
              <a:rPr lang="nl-NL" dirty="0"/>
              <a:t>Annemiek Droogh en Ruud Kathmann Waarderingskamer.</a:t>
            </a:r>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2</a:t>
            </a:fld>
            <a:endParaRPr lang="nl-NL"/>
          </a:p>
        </p:txBody>
      </p:sp>
    </p:spTree>
    <p:extLst>
      <p:ext uri="{BB962C8B-B14F-4D97-AF65-F5344CB8AC3E}">
        <p14:creationId xmlns:p14="http://schemas.microsoft.com/office/powerpoint/2010/main" val="4004047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bijzondere rol bij de belastingcapaciteit spelen de volgende gegevens:</a:t>
            </a:r>
          </a:p>
          <a:p>
            <a:endParaRPr lang="nl-NL" dirty="0"/>
          </a:p>
          <a:p>
            <a:pPr marL="171450" indent="-171450">
              <a:buFontTx/>
              <a:buChar char="-"/>
            </a:pPr>
            <a:r>
              <a:rPr lang="nl-NL" dirty="0"/>
              <a:t>Status WOZ-object</a:t>
            </a:r>
          </a:p>
          <a:p>
            <a:pPr marL="171450" indent="-171450">
              <a:buFontTx/>
              <a:buChar char="-"/>
            </a:pPr>
            <a:r>
              <a:rPr lang="nl-NL" dirty="0"/>
              <a:t>Gebruikscode WOZ-object</a:t>
            </a:r>
          </a:p>
          <a:p>
            <a:pPr marL="171450" indent="-171450">
              <a:buFontTx/>
              <a:buChar char="-"/>
            </a:pPr>
            <a:r>
              <a:rPr lang="nl-NL" dirty="0"/>
              <a:t>OZB vrijstelling</a:t>
            </a:r>
          </a:p>
          <a:p>
            <a:pPr marL="171450" indent="-171450">
              <a:buFontTx/>
              <a:buChar char="-"/>
            </a:pPr>
            <a:r>
              <a:rPr lang="nl-NL" dirty="0"/>
              <a:t>Vastgestelde waarde</a:t>
            </a:r>
          </a:p>
          <a:p>
            <a:pPr marL="171450" indent="-171450">
              <a:buFontTx/>
              <a:buChar char="-"/>
            </a:pPr>
            <a:r>
              <a:rPr lang="nl-NL" dirty="0"/>
              <a:t>Heffingsmaatstaf OZB en</a:t>
            </a:r>
          </a:p>
          <a:p>
            <a:pPr marL="171450" indent="-171450">
              <a:buFontTx/>
              <a:buChar char="-"/>
            </a:pPr>
            <a:r>
              <a:rPr lang="nl-NL" dirty="0"/>
              <a:t>Heffingsmaatstaf OZB-gebruiker</a:t>
            </a:r>
          </a:p>
          <a:p>
            <a:pPr marL="171450" indent="-171450">
              <a:buFontTx/>
              <a:buChar char="-"/>
            </a:pPr>
            <a:endParaRPr lang="nl-NL" dirty="0"/>
          </a:p>
          <a:p>
            <a:pPr marL="0" indent="0">
              <a:buFontTx/>
              <a:buNone/>
            </a:pPr>
            <a:r>
              <a:rPr lang="nl-NL" dirty="0"/>
              <a:t>We lopen de gegevens in de loop van deze presentatie één voor één na.</a:t>
            </a:r>
          </a:p>
          <a:p>
            <a:pPr marL="0" indent="0">
              <a:buFontTx/>
              <a:buNone/>
            </a:pPr>
            <a:endParaRPr lang="nl-NL" dirty="0"/>
          </a:p>
          <a:p>
            <a:pPr marL="0" indent="0">
              <a:buFontTx/>
              <a:buNone/>
            </a:pPr>
            <a:r>
              <a:rPr lang="nl-NL" dirty="0"/>
              <a:t>Ook ik wil nog even benadrukken dat het belangrijk is dat u tijdig beschikt. </a:t>
            </a:r>
          </a:p>
          <a:p>
            <a:pPr marL="0" indent="0">
              <a:buFontTx/>
              <a:buNone/>
            </a:pPr>
            <a:r>
              <a:rPr lang="nl-NL" dirty="0"/>
              <a:t>Tevens is het belangrijk dat u ook zorgt voor een juiste, tijdige en snelle afhandeling van bezwaren en ambtshalve verminderingen. Op het moment dat de gegevens verwerkt zijn gaan ze zeker mee in de definitieve belastingcapaciteit berekening, maar mogelijk ook nog in de voorlopige capaciteit nu het CBS in de nieuwe procedure de gegevens later uit de LV WOZ opvraagt. </a:t>
            </a:r>
          </a:p>
          <a:p>
            <a:pPr marL="0" indent="0">
              <a:buFontTx/>
              <a:buNone/>
            </a:pPr>
            <a:endParaRPr lang="nl-NL" dirty="0"/>
          </a:p>
          <a:p>
            <a:pPr marL="0" indent="0">
              <a:buFontTx/>
              <a:buNone/>
            </a:pPr>
            <a:r>
              <a:rPr lang="nl-NL" dirty="0"/>
              <a:t>Als u pas beschikt nadat de gegevens voor de voorlopige belastingcapaciteit zijn opgevraagd, dan worden de beschikkingen niet meegenomen in de berekening van de voorlopige belastingcapaciteit. Zoals Gelske heeft uitgelegd maakt CBS dan zelf een inschatting van de waarde en gebruikt die voor de voorlopige belastingcapaciteit. </a:t>
            </a:r>
          </a:p>
          <a:p>
            <a:pPr marL="0" indent="0">
              <a:buFontTx/>
              <a:buNone/>
            </a:pPr>
            <a:endParaRPr lang="nl-NL" dirty="0"/>
          </a:p>
          <a:p>
            <a:pPr marL="0" indent="0">
              <a:buFontTx/>
              <a:buNone/>
            </a:pPr>
            <a:r>
              <a:rPr lang="nl-NL" dirty="0"/>
              <a:t>Als dit bijvoorbeeld de objecten zijn met amendement De Pater (OZB gebruikers is niet gelijk aan OZB eigenaren) het woondeel wordt buiten beschouwing gelaten, dan wordt hier bij de inschatting van het CBS geen rekening mee gehouden en zal in de voorlopige belastingcapaciteit uitgegaan worden van een te hoge opbrengst. Uiteraard wordt dit bij de berekening van de definitieve belastingcapaciteit gecorrigeerd, maar dat is pas over 2 jaar. </a:t>
            </a:r>
          </a:p>
          <a:p>
            <a:pPr marL="0" indent="0">
              <a:buFontTx/>
              <a:buNone/>
            </a:pPr>
            <a:endParaRPr lang="nl-NL" dirty="0"/>
          </a:p>
          <a:p>
            <a:pPr marL="0" indent="0">
              <a:buFontTx/>
              <a:buNone/>
            </a:pPr>
            <a:r>
              <a:rPr lang="nl-NL" dirty="0"/>
              <a:t>In het </a:t>
            </a:r>
            <a:r>
              <a:rPr lang="nl-NL" dirty="0" err="1"/>
              <a:t>webinar</a:t>
            </a:r>
            <a:r>
              <a:rPr lang="nl-NL" dirty="0"/>
              <a:t> komt amendement De Pater terug, maar onthoud dat het belangrijk is dat u ook op tijd de beschikkingen verstuurd. </a:t>
            </a:r>
          </a:p>
          <a:p>
            <a:pPr marL="0" indent="0">
              <a:buFontTx/>
              <a:buNone/>
            </a:pPr>
            <a:endParaRPr lang="nl-NL" dirty="0"/>
          </a:p>
          <a:p>
            <a:pPr marL="0" indent="0">
              <a:buFontTx/>
              <a:buNone/>
            </a:pPr>
            <a:r>
              <a:rPr lang="nl-NL" dirty="0"/>
              <a:t>Het is dus belangrijk dat u regelmatig controleert dat de gegevens in de LV WOZ correct zijn, en niet wacht op het bericht van het CBS over de door hen berekenende belastingcapaciteit. Deze controle van de gegevens in de LV WOZ kunt u als eerste keer bijvoorbeeld direct doen, nadat alle nieuwe WOZ-beschikkingen zijn aangeleverd. Deze controle is ook relevant om te controleren dat alle WOZ-waarden zichtbaar zijn op het WOZ-waardeloket. Twee redenen om direct te controleren.  Wijzigingen in de berekening van de belastingcapaciteit kunt u niet meer aan het CBS doorgeven zoals Gelske net verteld heeft. </a:t>
            </a:r>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24</a:t>
            </a:fld>
            <a:endParaRPr lang="nl-NL"/>
          </a:p>
        </p:txBody>
      </p:sp>
    </p:spTree>
    <p:extLst>
      <p:ext uri="{BB962C8B-B14F-4D97-AF65-F5344CB8AC3E}">
        <p14:creationId xmlns:p14="http://schemas.microsoft.com/office/powerpoint/2010/main" val="2858318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Weliswaar geanonimiseerd maar dit is een deel van het scherm als je in </a:t>
            </a:r>
            <a:r>
              <a:rPr lang="nl-NL" dirty="0" err="1"/>
              <a:t>MijnKadaster</a:t>
            </a:r>
            <a:r>
              <a:rPr lang="nl-NL" dirty="0"/>
              <a:t> het WOZ-object opvraagt. </a:t>
            </a:r>
          </a:p>
          <a:p>
            <a:endParaRPr lang="nl-NL" dirty="0"/>
          </a:p>
          <a:p>
            <a:r>
              <a:rPr lang="nl-NL" dirty="0"/>
              <a:t>In dit scherm staat de status van het WOZ-object. </a:t>
            </a:r>
          </a:p>
          <a:p>
            <a:r>
              <a:rPr lang="nl-NL" dirty="0"/>
              <a:t>Bij de bepaling van de belastingcapaciteit worden alle WOZ-objecten met status 0 (actief) op 1 januari van het betreffende jaar meegenomen.</a:t>
            </a:r>
          </a:p>
          <a:p>
            <a:r>
              <a:rPr lang="nl-NL" dirty="0"/>
              <a:t>Dat geldt dus ook voor WOZ-objecten met status 0 waarbij de gemeente een einddatum heeft ingevuld. Ook als de einddatum ligt voor 1 januari. </a:t>
            </a:r>
          </a:p>
          <a:p>
            <a:r>
              <a:rPr lang="nl-NL" dirty="0"/>
              <a:t>In deze situatie speelt de einddatum geen rol. Objecten met status 0 worden meegenomen bij de belastingcapaciteit en het CBS maakt een inschatting van de waarde. Als het object beëindigd is, zorg er dan voor dat ook de status 8 in de LV WOZ staat. </a:t>
            </a:r>
          </a:p>
          <a:p>
            <a:endParaRPr lang="nl-NL" dirty="0"/>
          </a:p>
          <a:p>
            <a:r>
              <a:rPr lang="nl-NL" dirty="0"/>
              <a:t>Wij hebben hier een controle naar gedaan. Voor de zomer heeft u hier een signaleringslijst van ontvangen. Op verzoek sturen wij u geactualiseerde  signaleringslijst toe.</a:t>
            </a:r>
          </a:p>
          <a:p>
            <a:r>
              <a:rPr lang="nl-NL" dirty="0"/>
              <a:t>We hebben gecontroleerd of alle situatie van status WOZ object, ingangsdatum en einddatum consistent zijn. We signaleren als dit niet zo is. </a:t>
            </a:r>
          </a:p>
          <a:p>
            <a:endParaRPr lang="nl-NL" dirty="0"/>
          </a:p>
          <a:p>
            <a:r>
              <a:rPr lang="nl-NL" dirty="0"/>
              <a:t>Wat is de juiste situatie: </a:t>
            </a:r>
          </a:p>
          <a:p>
            <a:r>
              <a:rPr lang="nl-NL" dirty="0"/>
              <a:t>Status 0 (actief) en 1 (gevormd) hebben geen einddatum. </a:t>
            </a:r>
          </a:p>
          <a:p>
            <a:r>
              <a:rPr lang="nl-NL" dirty="0"/>
              <a:t>Status 8 (beëindigd) heeft wel een einddatum en </a:t>
            </a:r>
          </a:p>
          <a:p>
            <a:r>
              <a:rPr lang="nl-NL" dirty="0"/>
              <a:t>Status 9 (ten onrechte opgevoerd) heeft ook een einddatum. De einddatum hier moet gelijk zijn aan de ingangsdatum. </a:t>
            </a:r>
          </a:p>
          <a:p>
            <a:r>
              <a:rPr lang="nl-NL" dirty="0"/>
              <a:t>Niet elke softwareapplicatie registreert de status 9 objecten correct. Informeer bij je leverancier wanneer de software wel de einddatum van het object gelijk aan de ingangsdatum van het object kan verwerken en pas dan ook de betreffende objecten aan. </a:t>
            </a:r>
          </a:p>
          <a:p>
            <a:endParaRPr lang="nl-NL" dirty="0"/>
          </a:p>
          <a:p>
            <a:r>
              <a:rPr lang="nl-NL" dirty="0"/>
              <a:t>Blijf ook opletten dat objecten met status 1 (gevormd, niet actief) nog geen waarde mogen krijgen. </a:t>
            </a:r>
          </a:p>
          <a:p>
            <a:r>
              <a:rPr lang="nl-NL" dirty="0"/>
              <a:t>Als er een waarde is voor dit WOZ-object moet de status op 0 (actief) gezet worden. </a:t>
            </a:r>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25</a:t>
            </a:fld>
            <a:endParaRPr lang="nl-NL"/>
          </a:p>
        </p:txBody>
      </p:sp>
    </p:spTree>
    <p:extLst>
      <p:ext uri="{BB962C8B-B14F-4D97-AF65-F5344CB8AC3E}">
        <p14:creationId xmlns:p14="http://schemas.microsoft.com/office/powerpoint/2010/main" val="714042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het hiervoor genoemde onderzoek (status </a:t>
            </a:r>
            <a:r>
              <a:rPr lang="nl-NL" dirty="0" err="1"/>
              <a:t>irt</a:t>
            </a:r>
            <a:r>
              <a:rPr lang="nl-NL" dirty="0"/>
              <a:t> einddatum object) laten we objecten met status 9 buiten beschouwing maar let hier wel op. Ze kunnen meetellen bij de belastingcapaciteit, als op 1 januari administratief de status 0 is zoals in bovenstaand voorbeeld. </a:t>
            </a:r>
          </a:p>
          <a:p>
            <a:endParaRPr lang="nl-NL" dirty="0"/>
          </a:p>
          <a:p>
            <a:r>
              <a:rPr lang="nl-NL" dirty="0"/>
              <a:t>Als we kijken naar dit voorbeeld dan gaat status 9 in op 12 maart 2021.</a:t>
            </a:r>
          </a:p>
          <a:p>
            <a:endParaRPr lang="nl-NL" dirty="0"/>
          </a:p>
          <a:p>
            <a:r>
              <a:rPr lang="nl-NL" dirty="0"/>
              <a:t>(029490014846)</a:t>
            </a:r>
          </a:p>
          <a:p>
            <a:endParaRPr lang="nl-NL" dirty="0"/>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26</a:t>
            </a:fld>
            <a:endParaRPr lang="nl-NL"/>
          </a:p>
        </p:txBody>
      </p:sp>
    </p:spTree>
    <p:extLst>
      <p:ext uri="{BB962C8B-B14F-4D97-AF65-F5344CB8AC3E}">
        <p14:creationId xmlns:p14="http://schemas.microsoft.com/office/powerpoint/2010/main" val="3708127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Kijken we in de historie van dit object dan heeft het object tot 12 maart 2021 status 0.</a:t>
            </a:r>
          </a:p>
          <a:p>
            <a:endParaRPr lang="nl-NL" dirty="0"/>
          </a:p>
          <a:p>
            <a:r>
              <a:rPr lang="nl-NL" dirty="0"/>
              <a:t>Dit voorbeeld laat zien dat door deze onjuiste registratie dit WOZ-object op 1 januari 2021 een actief WOZ-object was. </a:t>
            </a:r>
          </a:p>
          <a:p>
            <a:r>
              <a:rPr lang="nl-NL" dirty="0"/>
              <a:t>Het wordt dus door het CBS meegenomen in het bepalen van de Belastingcapaciteit en daarom schat CBS zelf een waarde voor dit object in. </a:t>
            </a:r>
          </a:p>
          <a:p>
            <a:endParaRPr lang="nl-NL" dirty="0"/>
          </a:p>
          <a:p>
            <a:endParaRPr lang="nl-NL" dirty="0"/>
          </a:p>
          <a:p>
            <a:r>
              <a:rPr lang="nl-NL" dirty="0"/>
              <a:t>Als u nog niet de einddatum gelijk kunt trekken aan de ingangsdatum bij objecten met status 9 zou het al helpen als u er wel voor kunt zorgen dat de einddatum in hetzelfde jaar valt als de ingangsdatum. </a:t>
            </a:r>
          </a:p>
          <a:p>
            <a:r>
              <a:rPr lang="nl-NL" dirty="0"/>
              <a:t>Ik weet niet of alle software dit kan. </a:t>
            </a:r>
          </a:p>
          <a:p>
            <a:endParaRPr lang="nl-NL" dirty="0"/>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27</a:t>
            </a:fld>
            <a:endParaRPr lang="nl-NL"/>
          </a:p>
        </p:txBody>
      </p:sp>
    </p:spTree>
    <p:extLst>
      <p:ext uri="{BB962C8B-B14F-4D97-AF65-F5344CB8AC3E}">
        <p14:creationId xmlns:p14="http://schemas.microsoft.com/office/powerpoint/2010/main" val="1456345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hetzelfde scherm als de status staat in de LV WOZ ook de gebruikscode. </a:t>
            </a:r>
          </a:p>
          <a:p>
            <a:r>
              <a:rPr lang="nl-NL" dirty="0"/>
              <a:t>De gebruikscode bepaald of een WOZ-object als woning wordt meegenomen (gebruikscode 10, 11 en 12) of als niet woning (gebruikscode 20, 21, 30, 31 en 40).</a:t>
            </a:r>
          </a:p>
          <a:p>
            <a:endParaRPr lang="nl-NL" dirty="0"/>
          </a:p>
          <a:p>
            <a:r>
              <a:rPr lang="nl-NL" dirty="0"/>
              <a:t>Bij de bepaling van de belastingcapaciteit wordt voor een woning alleen een opbrengst voor de OZB eigenaar gerekend. </a:t>
            </a:r>
          </a:p>
          <a:p>
            <a:r>
              <a:rPr lang="nl-NL" dirty="0"/>
              <a:t>Bij een niet-woning wordt bij de bepaling van de belastingcapaciteit uitgegaan van een opbrengst OZB eigenaar en OZB gebruiker. </a:t>
            </a:r>
          </a:p>
          <a:p>
            <a:endParaRPr lang="nl-NL" dirty="0"/>
          </a:p>
          <a:p>
            <a:r>
              <a:rPr lang="nl-NL" dirty="0"/>
              <a:t>Dit houdt in dat als u een niet-woning in de OZB aanslaat als woning bv bij een verzorgingshuis, (omdat 70% of meer van de waarde wordt toegewezen aan een woondeel), maar dit kan ook voorkomen bij een akkerbouwbedrijf met weinig bedrijfspanden, u er voor zorgt dat ook de gebruikscode een woning code is (code 10, 11 of 12). Als u dat niet doet kost het uw gemeente anders geld. De belastingcapaciteit gaat er dan vanuit dat er ook een opbrengst voor het OZB gebruiker is, terwijl dat in werkelijkheid niet zo is.  </a:t>
            </a:r>
          </a:p>
          <a:p>
            <a:endParaRPr lang="nl-NL" dirty="0"/>
          </a:p>
          <a:p>
            <a:r>
              <a:rPr lang="nl-NL" dirty="0"/>
              <a:t>De gebruikscodes op de tellingenrapportages kunt u goed gebruiken om snel globaal te zien wat de belastingcapaciteit woning en niet woning is. </a:t>
            </a:r>
          </a:p>
          <a:p>
            <a:r>
              <a:rPr lang="nl-NL" dirty="0"/>
              <a:t>Want nu gaan we in op de situaties waarin de WOZ-waarde niet volledig meetelt in de belastingcapaciteit. We gaan nu kijken naar de bijzondere gevallen, maar willen graag van u weten waar u de meeste moeite mee heeft. </a:t>
            </a:r>
          </a:p>
          <a:p>
            <a:endParaRPr lang="nl-NL" dirty="0"/>
          </a:p>
          <a:p>
            <a:r>
              <a:rPr lang="nl-NL" dirty="0"/>
              <a:t>Welk type objecten zijn in uw gemeente het lastigst om goed in de LV WOZ te krijgen voor de belastingcapaciteit? </a:t>
            </a:r>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28</a:t>
            </a:fld>
            <a:endParaRPr lang="nl-NL"/>
          </a:p>
        </p:txBody>
      </p:sp>
    </p:spTree>
    <p:extLst>
      <p:ext uri="{BB962C8B-B14F-4D97-AF65-F5344CB8AC3E}">
        <p14:creationId xmlns:p14="http://schemas.microsoft.com/office/powerpoint/2010/main" val="959641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l">
              <a:buNone/>
            </a:pPr>
            <a:r>
              <a:rPr lang="nl-NL" sz="1200" dirty="0"/>
              <a:t>Welk type objecten zijn in uw gemeente het lastigst om goed in de LV WOZ te krijgen voor de belastingcapaciteit? </a:t>
            </a:r>
          </a:p>
          <a:p>
            <a:endParaRPr lang="nl-NL" dirty="0"/>
          </a:p>
          <a:p>
            <a:r>
              <a:rPr lang="nl-NL" dirty="0"/>
              <a:t>U kunt de antwoorden intikken en u mag ook meerdere antwoorden geven. </a:t>
            </a:r>
          </a:p>
          <a:p>
            <a:r>
              <a:rPr lang="nl-NL" dirty="0"/>
              <a:t>Graag wel per antwoord verzenden. </a:t>
            </a:r>
          </a:p>
          <a:p>
            <a:endParaRPr lang="nl-NL" dirty="0"/>
          </a:p>
          <a:p>
            <a:endParaRPr lang="nl-NL" dirty="0"/>
          </a:p>
          <a:p>
            <a:r>
              <a:rPr lang="nl-NL" dirty="0"/>
              <a:t>De antwoorden bespreken. </a:t>
            </a:r>
          </a:p>
          <a:p>
            <a:endParaRPr lang="nl-NL" dirty="0"/>
          </a:p>
          <a:p>
            <a:r>
              <a:rPr lang="nl-NL" dirty="0"/>
              <a:t>Nieuwbouw woning wordt genoemd, maar is eigenlijk geen bijzondere categorie wat betreft het gebruik van de WOZ-waarde voor de belastingcapaciteit. Hier kan wel het tijdig beschikbaar zijn van de WOZ-waarde een rol spelen. We verwachten dat de woning in aanbouw als de nieuwbouw woning tijdig als actueel WOZ-object geregistreerd kunnen zijn. Bijvoorbeeld door een actieve koppeling met BAG mutaties. </a:t>
            </a:r>
          </a:p>
          <a:p>
            <a:endParaRPr lang="nl-NL" dirty="0"/>
          </a:p>
          <a:p>
            <a:r>
              <a:rPr lang="nl-NL" dirty="0"/>
              <a:t>Uit de antwoorden blijkt verder dat er slechts enkele categorieën objecten genoemd worden welke waarvoor de OZB een vrijstelling geldt.  Daar gaan we zo op in.  </a:t>
            </a:r>
          </a:p>
          <a:p>
            <a:endParaRPr lang="nl-NL" dirty="0"/>
          </a:p>
          <a:p>
            <a:r>
              <a:rPr lang="nl-NL" dirty="0"/>
              <a:t>We herkennen de Pater ook daar gaan we zo naar kijken. En tenslotte zien we objecten waar de discussie kan zijn welke gebruikscode van toepassing kan zijn. </a:t>
            </a:r>
          </a:p>
          <a:p>
            <a:r>
              <a:rPr lang="nl-NL" dirty="0"/>
              <a:t>Dit hebben we in de vorige sheets besproken. </a:t>
            </a:r>
          </a:p>
          <a:p>
            <a:endParaRPr lang="nl-NL" dirty="0"/>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29</a:t>
            </a:fld>
            <a:endParaRPr lang="nl-NL"/>
          </a:p>
        </p:txBody>
      </p:sp>
    </p:spTree>
    <p:extLst>
      <p:ext uri="{BB962C8B-B14F-4D97-AF65-F5344CB8AC3E}">
        <p14:creationId xmlns:p14="http://schemas.microsoft.com/office/powerpoint/2010/main" val="3534276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beginnen met de OZB vrijstelling:</a:t>
            </a:r>
          </a:p>
          <a:p>
            <a:endParaRPr lang="nl-NL" dirty="0"/>
          </a:p>
          <a:p>
            <a:r>
              <a:rPr lang="nl-NL" dirty="0"/>
              <a:t>Wederom op hetzelfde start scherm bij het raadplegen van de LV WOZ staat de OZB-vrijstelling. </a:t>
            </a:r>
          </a:p>
          <a:p>
            <a:endParaRPr lang="nl-NL" dirty="0"/>
          </a:p>
          <a:p>
            <a:r>
              <a:rPr lang="nl-NL" dirty="0"/>
              <a:t>De OZB-vrijstelling kan de volgende waarden hebben:</a:t>
            </a:r>
          </a:p>
          <a:p>
            <a:r>
              <a:rPr lang="nl-NL" dirty="0"/>
              <a:t>0 – OZB-waarde gelijk aan WOZ-waarde</a:t>
            </a:r>
          </a:p>
          <a:p>
            <a:r>
              <a:rPr lang="nl-NL" dirty="0"/>
              <a:t>1 – OZB-waarde ongelijk aan WOZ-waarde in verband met een facultatieve vrijstelling</a:t>
            </a:r>
          </a:p>
          <a:p>
            <a:r>
              <a:rPr lang="nl-NL" dirty="0"/>
              <a:t>2 – OZB-waarde ongelijk aan WOZ-waarde in verband met een verplichte vrijstelling op grond van artikel 220d of 243 van de Gemeentewet. </a:t>
            </a:r>
          </a:p>
          <a:p>
            <a:endParaRPr lang="nl-NL" dirty="0"/>
          </a:p>
          <a:p>
            <a:r>
              <a:rPr lang="nl-NL" dirty="0"/>
              <a:t>Alleen WOZ-objecten met een verplichte vrijstelling worden bij het bepalen van de belastingcapaciteit buiten aanmerking gelaten. (OZB-vrijstelling 2). </a:t>
            </a:r>
          </a:p>
          <a:p>
            <a:endParaRPr lang="nl-NL" dirty="0"/>
          </a:p>
          <a:p>
            <a:r>
              <a:rPr lang="nl-NL" dirty="0"/>
              <a:t>Hier kunt u bij denken aan: </a:t>
            </a:r>
          </a:p>
          <a:p>
            <a:pPr marL="171450" indent="-171450">
              <a:buFontTx/>
              <a:buChar char="-"/>
            </a:pPr>
            <a:r>
              <a:rPr lang="nl-NL" dirty="0"/>
              <a:t>Tuinbouwkassen, ten behoeve van land- of bosbouw bedrijfsmatig geëxploiteerde cultuurgrond,</a:t>
            </a:r>
          </a:p>
          <a:p>
            <a:pPr marL="171450" indent="-171450">
              <a:buFontTx/>
              <a:buChar char="-"/>
            </a:pPr>
            <a:r>
              <a:rPr lang="nl-NL" dirty="0"/>
              <a:t>Internationale vrijstellingen</a:t>
            </a:r>
          </a:p>
          <a:p>
            <a:pPr marL="0" indent="0">
              <a:buFontTx/>
              <a:buNone/>
            </a:pPr>
            <a:endParaRPr lang="nl-NL" dirty="0"/>
          </a:p>
          <a:p>
            <a:pPr marL="0" indent="0">
              <a:buFontTx/>
              <a:buNone/>
            </a:pPr>
            <a:r>
              <a:rPr lang="nl-NL" dirty="0"/>
              <a:t>Afhankelijk van de gemeente gaat het hier dus meestal om een beperkt aantal objecten.</a:t>
            </a:r>
          </a:p>
          <a:p>
            <a:pPr marL="0" indent="0">
              <a:buFontTx/>
              <a:buNone/>
            </a:pPr>
            <a:r>
              <a:rPr lang="nl-NL" dirty="0"/>
              <a:t>Deze objecten kunt u controleren aan de hand van de schermen in de MijnKadaster omgeving. </a:t>
            </a:r>
          </a:p>
          <a:p>
            <a:pPr marL="171450" indent="-171450">
              <a:buFontTx/>
              <a:buChar char="-"/>
            </a:pPr>
            <a:endParaRPr lang="nl-NL" dirty="0"/>
          </a:p>
          <a:p>
            <a:pPr marL="171450" indent="-171450">
              <a:buFontTx/>
              <a:buChar char="-"/>
            </a:pPr>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30</a:t>
            </a:fld>
            <a:endParaRPr lang="nl-NL"/>
          </a:p>
        </p:txBody>
      </p:sp>
    </p:spTree>
    <p:extLst>
      <p:ext uri="{BB962C8B-B14F-4D97-AF65-F5344CB8AC3E}">
        <p14:creationId xmlns:p14="http://schemas.microsoft.com/office/powerpoint/2010/main" val="1929845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de vrijgestelde objecten is naast de vastgestelde waarde ook de heffingsmaatstaf OZB van belang. </a:t>
            </a:r>
          </a:p>
          <a:p>
            <a:endParaRPr lang="nl-NL" dirty="0"/>
          </a:p>
          <a:p>
            <a:r>
              <a:rPr lang="nl-NL" dirty="0"/>
              <a:t>Dit object is hetzelfde object als op de vorige sheet. Een tuinbouw object. </a:t>
            </a:r>
          </a:p>
          <a:p>
            <a:endParaRPr lang="nl-NL" dirty="0"/>
          </a:p>
          <a:p>
            <a:r>
              <a:rPr lang="nl-NL" dirty="0"/>
              <a:t>Het heeft dus OZB vrijstelling 2. OZB ongelijk aan WOZ-waarde, verplichte vrijstelling. </a:t>
            </a:r>
          </a:p>
          <a:p>
            <a:endParaRPr lang="nl-NL" dirty="0"/>
          </a:p>
          <a:p>
            <a:r>
              <a:rPr lang="nl-NL" dirty="0"/>
              <a:t>Op dit scherm bij ‘Beschikkingen voor’ ziet u de vastgestelde waarde. </a:t>
            </a:r>
          </a:p>
          <a:p>
            <a:endParaRPr lang="nl-NL" dirty="0"/>
          </a:p>
          <a:p>
            <a:r>
              <a:rPr lang="nl-NL" dirty="0"/>
              <a:t>Als u bij het WOZ-object de relatie: “Beschikkingen Voor” openklapt: het plusteken achter aan de regel, </a:t>
            </a:r>
          </a:p>
          <a:p>
            <a:r>
              <a:rPr lang="nl-NL" dirty="0"/>
              <a:t>Dan ziet u de beschikking. </a:t>
            </a:r>
          </a:p>
          <a:p>
            <a:endParaRPr lang="nl-NL" dirty="0"/>
          </a:p>
          <a:p>
            <a:r>
              <a:rPr lang="nl-NL" dirty="0"/>
              <a:t>Hier ziet u ook de vastgestelde waarde. Let er op dat u de effecten van uitspraken op bezwaar en beroepschriften ook verwerkt in de LV WOZ. </a:t>
            </a:r>
          </a:p>
          <a:p>
            <a:r>
              <a:rPr lang="nl-NL" dirty="0"/>
              <a:t>De verwerking van de bezwaren kunt u hier terugzien. (mocht u hier vragen over hebben dan kunt u het </a:t>
            </a:r>
            <a:r>
              <a:rPr lang="nl-NL" dirty="0" err="1"/>
              <a:t>webinar</a:t>
            </a:r>
            <a:r>
              <a:rPr lang="nl-NL" dirty="0"/>
              <a:t> van 19 mei 2022 terugkijken wat specifiek over de bezwaarschriften gaat).</a:t>
            </a:r>
          </a:p>
          <a:p>
            <a:endParaRPr lang="nl-NL" dirty="0"/>
          </a:p>
          <a:p>
            <a:endParaRPr lang="nl-NL" dirty="0"/>
          </a:p>
          <a:p>
            <a:r>
              <a:rPr lang="nl-NL" dirty="0"/>
              <a:t>Als u op het groter dan teken klikt aan het einde van de regel, dan krijgt u nadere informatie over de beschikking. </a:t>
            </a:r>
          </a:p>
          <a:p>
            <a:endParaRPr lang="nl-NL" dirty="0"/>
          </a:p>
          <a:p>
            <a:r>
              <a:rPr lang="nl-NL" dirty="0"/>
              <a:t>(018300002399)</a:t>
            </a:r>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31</a:t>
            </a:fld>
            <a:endParaRPr lang="nl-NL"/>
          </a:p>
        </p:txBody>
      </p:sp>
    </p:spTree>
    <p:extLst>
      <p:ext uri="{BB962C8B-B14F-4D97-AF65-F5344CB8AC3E}">
        <p14:creationId xmlns:p14="http://schemas.microsoft.com/office/powerpoint/2010/main" val="657121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 komt dan op dit scherm uit.</a:t>
            </a:r>
          </a:p>
          <a:p>
            <a:endParaRPr lang="nl-NL" dirty="0"/>
          </a:p>
          <a:p>
            <a:r>
              <a:rPr lang="nl-NL" dirty="0"/>
              <a:t>Hier ziet u de vastgestelde Waarde en de heffingsmaatstaf OZB. </a:t>
            </a:r>
          </a:p>
          <a:p>
            <a:endParaRPr lang="nl-NL" dirty="0"/>
          </a:p>
          <a:p>
            <a:r>
              <a:rPr lang="nl-NL" dirty="0"/>
              <a:t>De heffingsmaatstaf OZB wijkt af bij objecten zoals bij de tuinbouwkassen of internationale vrijstellingen. </a:t>
            </a:r>
          </a:p>
          <a:p>
            <a:r>
              <a:rPr lang="nl-NL" dirty="0"/>
              <a:t>Deze afwijking komt alleen voor bij WOZ-objecten met OZB vrijstelling 1 en 2, maar alleen wanneer vrijstelling gelijk is aan 2 houdt het CBS hier ook rekening mee. </a:t>
            </a:r>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32</a:t>
            </a:fld>
            <a:endParaRPr lang="nl-NL"/>
          </a:p>
        </p:txBody>
      </p:sp>
    </p:spTree>
    <p:extLst>
      <p:ext uri="{BB962C8B-B14F-4D97-AF65-F5344CB8AC3E}">
        <p14:creationId xmlns:p14="http://schemas.microsoft.com/office/powerpoint/2010/main" val="289483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Dan de volgende categorie: Objecten waar op grond van amendement De Pater de heffingsmaatstaf OZB-gebruikers lager is dan de heffingsmaatstaf OZB. </a:t>
            </a:r>
          </a:p>
          <a:p>
            <a:endParaRPr lang="nl-NL" dirty="0"/>
          </a:p>
          <a:p>
            <a:r>
              <a:rPr lang="nl-NL" dirty="0"/>
              <a:t>Voor het woningdeel in niet-woning wordt bij amendement De Pater geen OZB gebruikersheffing geheven.</a:t>
            </a:r>
          </a:p>
          <a:p>
            <a:r>
              <a:rPr lang="nl-NL" dirty="0"/>
              <a:t>Dit gaat bijvoorbeeld over woon/winkel panden, boerderijen etc.  </a:t>
            </a:r>
          </a:p>
          <a:p>
            <a:endParaRPr lang="nl-NL" dirty="0"/>
          </a:p>
          <a:p>
            <a:r>
              <a:rPr lang="nl-NL" dirty="0"/>
              <a:t>Objecten waar amendement De Pater van toepassing is registreert u als volgt: </a:t>
            </a:r>
          </a:p>
          <a:p>
            <a:r>
              <a:rPr lang="nl-NL" dirty="0"/>
              <a:t>De OZB vrijstelling bij De Pater is 0 (WOZ waarde gelijk aan OZB waarde). </a:t>
            </a:r>
          </a:p>
          <a:p>
            <a:r>
              <a:rPr lang="nl-NL" dirty="0"/>
              <a:t>De OZB vrijstelling wordt namelijk alleen gevuld als de WOZ-waarde niet gelijk is aan de heffingsmaatstaf OZB.</a:t>
            </a:r>
          </a:p>
          <a:p>
            <a:endParaRPr lang="nl-NL" dirty="0"/>
          </a:p>
          <a:p>
            <a:r>
              <a:rPr lang="nl-NL" dirty="0"/>
              <a:t>De Pater krijgt dus OZB vrijstelling 0.</a:t>
            </a:r>
          </a:p>
          <a:p>
            <a:r>
              <a:rPr lang="nl-NL" dirty="0"/>
              <a:t>De WOZ-waarde is gelijk aan de heffingsmaatstaf OZB, echter de heffingsmaatstaf OZB gebruiker is niet gelijk aan de heffingsmaatstaf OZB. </a:t>
            </a:r>
          </a:p>
          <a:p>
            <a:r>
              <a:rPr lang="nl-NL" dirty="0"/>
              <a:t>Het CBS ziet op deze manier dat er sprake is van amendement De Pater. </a:t>
            </a:r>
          </a:p>
          <a:p>
            <a:endParaRPr lang="nl-NL" dirty="0"/>
          </a:p>
          <a:p>
            <a:r>
              <a:rPr lang="nl-NL" dirty="0"/>
              <a:t>Een voorbeeld van De Pater:</a:t>
            </a:r>
          </a:p>
          <a:p>
            <a:endParaRPr lang="nl-NL" dirty="0"/>
          </a:p>
          <a:p>
            <a:r>
              <a:rPr lang="nl-NL" dirty="0"/>
              <a:t>OZB-vrijstelling 0 (ozb gelijk aan </a:t>
            </a:r>
            <a:r>
              <a:rPr lang="nl-NL" dirty="0" err="1"/>
              <a:t>woz-waarde</a:t>
            </a:r>
            <a:r>
              <a:rPr lang="nl-NL" dirty="0"/>
              <a:t>)</a:t>
            </a:r>
          </a:p>
          <a:p>
            <a:endParaRPr lang="nl-NL" dirty="0"/>
          </a:p>
          <a:p>
            <a:r>
              <a:rPr lang="nl-NL" dirty="0"/>
              <a:t>(WOZ-objectnummer 169600000560 toevoegen).</a:t>
            </a:r>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33</a:t>
            </a:fld>
            <a:endParaRPr lang="nl-NL"/>
          </a:p>
        </p:txBody>
      </p:sp>
    </p:spTree>
    <p:extLst>
      <p:ext uri="{BB962C8B-B14F-4D97-AF65-F5344CB8AC3E}">
        <p14:creationId xmlns:p14="http://schemas.microsoft.com/office/powerpoint/2010/main" val="589013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Nu u ons kent zijn wij benieuwd wie u bent. </a:t>
            </a:r>
          </a:p>
          <a:p>
            <a:endParaRPr lang="nl-NL" dirty="0"/>
          </a:p>
          <a:p>
            <a:r>
              <a:rPr lang="nl-NL" dirty="0"/>
              <a:t>We werken ook bij dit Webinar weer met </a:t>
            </a:r>
            <a:r>
              <a:rPr lang="nl-NL" dirty="0" err="1"/>
              <a:t>Slido</a:t>
            </a:r>
            <a:r>
              <a:rPr lang="nl-NL" dirty="0"/>
              <a:t>, zoals u inmiddels gewend bent. </a:t>
            </a:r>
          </a:p>
          <a:p>
            <a:endParaRPr lang="nl-NL" dirty="0"/>
          </a:p>
          <a:p>
            <a:r>
              <a:rPr lang="nl-NL" dirty="0"/>
              <a:t>Wie bent u.</a:t>
            </a:r>
          </a:p>
          <a:p>
            <a:endParaRPr lang="nl-NL" dirty="0"/>
          </a:p>
          <a:p>
            <a:r>
              <a:rPr lang="nl-NL" dirty="0"/>
              <a:t>De antwoorden behoeven enige toelichting: </a:t>
            </a:r>
          </a:p>
          <a:p>
            <a:endParaRPr lang="nl-NL" dirty="0"/>
          </a:p>
          <a:p>
            <a:r>
              <a:rPr lang="nl-NL" dirty="0"/>
              <a:t>Bent u werkzaam bij de financiële afdeling van uw organisatie en op die manier betrokken bij de Belastingcapaciteit, dan graag antwoord 4 invullen. </a:t>
            </a:r>
          </a:p>
          <a:p>
            <a:r>
              <a:rPr lang="nl-NL" dirty="0"/>
              <a:t>U beoordeeld de berekende belastingcapaciteit en of de uitkering uit het gemeentefonds. U ben niet betrokken bij de WOZ-werkzaamheden. </a:t>
            </a:r>
          </a:p>
          <a:p>
            <a:endParaRPr lang="nl-NL" dirty="0"/>
          </a:p>
          <a:p>
            <a:r>
              <a:rPr lang="nl-NL" dirty="0"/>
              <a:t>Bent u wel betrokken bij de WOZ-werkzaamheden en beoordeeld u ook de berekende belastingcapaciteit en of de uitkering uit het gemeentefonds dan graag antwoord 1 of 2 invullen al wat op u van toepassing is. </a:t>
            </a:r>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3</a:t>
            </a:fld>
            <a:endParaRPr lang="nl-NL"/>
          </a:p>
        </p:txBody>
      </p:sp>
    </p:spTree>
    <p:extLst>
      <p:ext uri="{BB962C8B-B14F-4D97-AF65-F5344CB8AC3E}">
        <p14:creationId xmlns:p14="http://schemas.microsoft.com/office/powerpoint/2010/main" val="2992469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we weer naar de details van de beschikking kijken dan zien we dat hier de vastgestelde waarde en de heffingsmaatstaf OZB aan elkaar gelijk zijn. Vandaar OZB vrijstelling 0.</a:t>
            </a:r>
          </a:p>
          <a:p>
            <a:r>
              <a:rPr lang="nl-NL" dirty="0"/>
              <a:t>De heffingsmaatstaf OZB gebruikers is lager. Hier zie je de lagere OZB waarde voor gebruikers nav De Pater. </a:t>
            </a:r>
          </a:p>
          <a:p>
            <a:endParaRPr lang="nl-NL" dirty="0"/>
          </a:p>
          <a:p>
            <a:r>
              <a:rPr lang="nl-NL" dirty="0"/>
              <a:t>Dit voorbeeld was een voorbeeld van een object waarbij alleen amendement de Pater geldt. </a:t>
            </a:r>
          </a:p>
          <a:p>
            <a:r>
              <a:rPr lang="nl-NL" dirty="0"/>
              <a:t>Er zijn objecten waarbij zowel een OZB-vrijstelling als amendement De Pater geldt. Bijvoorbeeld tuinbouw objecten waar de kas is vrijgesteld (en andere bedrijfsgebouwen dus niet) en het woongedeelte op basis van de Pater buiten aanmerking blijft. </a:t>
            </a:r>
          </a:p>
          <a:p>
            <a:r>
              <a:rPr lang="nl-NL" dirty="0"/>
              <a:t>In de situaties krijgt u wel de OZB vrijstelling gevuld met 2. De heffingsmaatstaf OZB is niet gelijk aan de WOZ-waarde. </a:t>
            </a:r>
          </a:p>
          <a:p>
            <a:r>
              <a:rPr lang="nl-NL" dirty="0"/>
              <a:t>Tevens is de heffingsmaatstaf OZB gebruikers nog weer lager dan de heffingsmaatstaf OZB.</a:t>
            </a:r>
          </a:p>
          <a:p>
            <a:endParaRPr lang="nl-NL" dirty="0"/>
          </a:p>
          <a:p>
            <a:r>
              <a:rPr lang="nl-NL" dirty="0"/>
              <a:t>In de details van de relatie ‘beschikkingen voor’ ziet u dan de volgende gegevens:</a:t>
            </a:r>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34</a:t>
            </a:fld>
            <a:endParaRPr lang="nl-NL"/>
          </a:p>
        </p:txBody>
      </p:sp>
    </p:spTree>
    <p:extLst>
      <p:ext uri="{BB962C8B-B14F-4D97-AF65-F5344CB8AC3E}">
        <p14:creationId xmlns:p14="http://schemas.microsoft.com/office/powerpoint/2010/main" val="3135861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vastgestelde waarde is 1.075.000 euro.</a:t>
            </a:r>
          </a:p>
          <a:p>
            <a:r>
              <a:rPr lang="nl-NL" dirty="0"/>
              <a:t>Door de OZB vrijstelling is de heffingsmaatstaf OZB 407.000 euro</a:t>
            </a:r>
          </a:p>
          <a:p>
            <a:r>
              <a:rPr lang="nl-NL" dirty="0"/>
              <a:t>Door amendement De Pater is de heffingsmaatstaf OZB gebruikers 281.000 euro. </a:t>
            </a:r>
          </a:p>
          <a:p>
            <a:endParaRPr lang="nl-NL" dirty="0"/>
          </a:p>
          <a:p>
            <a:r>
              <a:rPr lang="nl-NL" dirty="0"/>
              <a:t>De OZB- vrijstelling staat niet op dit scherm, maar in dit geval is het dus vrijstelling 2. </a:t>
            </a:r>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35</a:t>
            </a:fld>
            <a:endParaRPr lang="nl-NL"/>
          </a:p>
        </p:txBody>
      </p:sp>
    </p:spTree>
    <p:extLst>
      <p:ext uri="{BB962C8B-B14F-4D97-AF65-F5344CB8AC3E}">
        <p14:creationId xmlns:p14="http://schemas.microsoft.com/office/powerpoint/2010/main" val="289483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Veel organisaties geven aan dat voor hen de synchroniciteit van de LV WOZ nog lastig beheersbaar is. </a:t>
            </a:r>
          </a:p>
          <a:p>
            <a:r>
              <a:rPr lang="nl-NL" dirty="0"/>
              <a:t>Gelukkig zien we steeds meer gemeenten waar het wel lukt. Verschillende gemeenten en verschillende leveranciers. </a:t>
            </a:r>
          </a:p>
          <a:p>
            <a:endParaRPr lang="nl-NL" dirty="0"/>
          </a:p>
          <a:p>
            <a:r>
              <a:rPr lang="nl-NL" dirty="0"/>
              <a:t>Wij vestigen nog de aandacht op enkele hulpmiddelen. </a:t>
            </a:r>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36</a:t>
            </a:fld>
            <a:endParaRPr lang="nl-NL"/>
          </a:p>
        </p:txBody>
      </p:sp>
    </p:spTree>
    <p:extLst>
      <p:ext uri="{BB962C8B-B14F-4D97-AF65-F5344CB8AC3E}">
        <p14:creationId xmlns:p14="http://schemas.microsoft.com/office/powerpoint/2010/main" val="10873008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ook vanaf het allereerste moment mogelijk om de LV WOZ individueel (via mijn Kadaster schermen) te raadplegen en massaal te bevragen. </a:t>
            </a:r>
          </a:p>
          <a:p>
            <a:r>
              <a:rPr lang="nl-NL" dirty="0"/>
              <a:t>Voor de massale bevraging moet u wel een beveiligde verbinding regelen, maar daarna kunt u met vraagberichten de gegevens uit de LV WOZ opvragen, precies zoals wij dat ook doen. </a:t>
            </a:r>
          </a:p>
          <a:p>
            <a:endParaRPr lang="nl-NL" dirty="0"/>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37</a:t>
            </a:fld>
            <a:endParaRPr lang="nl-NL"/>
          </a:p>
        </p:txBody>
      </p:sp>
    </p:spTree>
    <p:extLst>
      <p:ext uri="{BB962C8B-B14F-4D97-AF65-F5344CB8AC3E}">
        <p14:creationId xmlns:p14="http://schemas.microsoft.com/office/powerpoint/2010/main" val="23564227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voorbeeld van een tellingenrapportage (alleen de eerste twee pagina’s)</a:t>
            </a:r>
          </a:p>
          <a:p>
            <a:endParaRPr lang="nl-NL" dirty="0"/>
          </a:p>
          <a:p>
            <a:r>
              <a:rPr lang="nl-NL" dirty="0"/>
              <a:t>Op deze pagina zie je de verschillende statussen. </a:t>
            </a:r>
          </a:p>
          <a:p>
            <a:r>
              <a:rPr lang="nl-NL" dirty="0"/>
              <a:t>Daarbij valt op dat hier bij status 1 er 7 WOZ-objecten zijn met een waarden.</a:t>
            </a:r>
          </a:p>
          <a:p>
            <a:r>
              <a:rPr lang="nl-NL" dirty="0"/>
              <a:t>Deze WOZ-objecten hebben dus een onjuiste status en moeten status 0 krijgen. </a:t>
            </a:r>
          </a:p>
          <a:p>
            <a:endParaRPr lang="nl-NL" dirty="0"/>
          </a:p>
          <a:p>
            <a:endParaRPr lang="nl-NL" dirty="0"/>
          </a:p>
          <a:p>
            <a:r>
              <a:rPr lang="nl-NL" dirty="0"/>
              <a:t>Het totaal aantal objecten bij status 0 wordt per gebruikscode uitgesplitst op pagina 2</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38</a:t>
            </a:fld>
            <a:endParaRPr lang="nl-NL"/>
          </a:p>
        </p:txBody>
      </p:sp>
    </p:spTree>
    <p:extLst>
      <p:ext uri="{BB962C8B-B14F-4D97-AF65-F5344CB8AC3E}">
        <p14:creationId xmlns:p14="http://schemas.microsoft.com/office/powerpoint/2010/main" val="23267793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ziet het u het totaal aantal WOZ-objecten met status 0 terugkomen: 26,623 objecten. </a:t>
            </a:r>
          </a:p>
          <a:p>
            <a:endParaRPr lang="nl-NL" dirty="0"/>
          </a:p>
          <a:p>
            <a:r>
              <a:rPr lang="nl-NL" dirty="0"/>
              <a:t>Deze zijn onderverdeeld in de gebruikscodes.</a:t>
            </a:r>
          </a:p>
          <a:p>
            <a:r>
              <a:rPr lang="nl-NL" dirty="0"/>
              <a:t>Als u de gebruikscodes 10, 11 en 12 op telt dan weet u de belastingcapaciteit van de woningen. </a:t>
            </a:r>
          </a:p>
          <a:p>
            <a:endParaRPr lang="nl-NL" dirty="0"/>
          </a:p>
          <a:p>
            <a:r>
              <a:rPr lang="nl-NL" dirty="0"/>
              <a:t>Als u de gebruikscode 20, 21, 30, 31 en 40 optelt dan weet u de globaal de belastingcapaciteit van de niet woningen. </a:t>
            </a:r>
          </a:p>
          <a:p>
            <a:r>
              <a:rPr lang="nl-NL" dirty="0"/>
              <a:t>De vrijstellingen en De Pater staan niet in dit overzicht. </a:t>
            </a:r>
          </a:p>
          <a:p>
            <a:endParaRPr lang="nl-NL" dirty="0"/>
          </a:p>
          <a:p>
            <a:r>
              <a:rPr lang="nl-NL" dirty="0"/>
              <a:t>Je kunt dus aan de hand van deze rapportage zelf een inschatting maken en hoeft niet te wachten op de berekening van het CBS.</a:t>
            </a:r>
          </a:p>
          <a:p>
            <a:r>
              <a:rPr lang="nl-NL" dirty="0"/>
              <a:t>Controleer dus ook vooraf, zodat de berekening van het CBS in één keer goed is. Corrigeren via het CBS is in de nieuwe werkwijze niet meer mogelijk. </a:t>
            </a:r>
          </a:p>
          <a:p>
            <a:endParaRPr lang="nl-NL" dirty="0"/>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39</a:t>
            </a:fld>
            <a:endParaRPr lang="nl-NL"/>
          </a:p>
        </p:txBody>
      </p:sp>
    </p:spTree>
    <p:extLst>
      <p:ext uri="{BB962C8B-B14F-4D97-AF65-F5344CB8AC3E}">
        <p14:creationId xmlns:p14="http://schemas.microsoft.com/office/powerpoint/2010/main" val="1062224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Daarnaast krijgt u regelmatig van ons signaleringslijsten, maar wij doen meer onderzoeken. </a:t>
            </a:r>
          </a:p>
          <a:p>
            <a:r>
              <a:rPr lang="nl-NL" dirty="0"/>
              <a:t>Op verzoek kunnen wij de signaleringslijsten aan u beschikbaar stellen, zoals wij ook in het WOZ-journaal van oktober 2022 hebben aangegeven. Zoals de signaleringen uit het onderzoek wat ik eerder noemde, met de relatie tussen de status van een WOZ-object en de einddatum. </a:t>
            </a:r>
          </a:p>
          <a:p>
            <a:r>
              <a:rPr lang="nl-NL" dirty="0"/>
              <a:t>Daarnaast hebben we nu ook een lijst met alle WOZ-objecten die in de LV WOZ staan. Aan de hand van dit overzicht kunt u controleren of alle WOZ-objecten in de LV WOZ aanwezig zijn. Dat is echt de eerste stap om te controleren of de LV WOZ een volledige kopie is. </a:t>
            </a:r>
          </a:p>
          <a:p>
            <a:endParaRPr lang="nl-NL" dirty="0"/>
          </a:p>
          <a:p>
            <a:r>
              <a:rPr lang="nl-NL" dirty="0"/>
              <a:t>(de juistheid van de in de LV WOZ geregistreerde belanghebbenden, de juistheid van de status van WOZ-objecten </a:t>
            </a:r>
            <a:r>
              <a:rPr lang="nl-NL" dirty="0" err="1"/>
              <a:t>irt</a:t>
            </a:r>
            <a:r>
              <a:rPr lang="nl-NL" dirty="0"/>
              <a:t> de einddatum, de juistheid van de </a:t>
            </a:r>
            <a:r>
              <a:rPr lang="nl-NL" dirty="0" err="1"/>
              <a:t>waterschapscode</a:t>
            </a:r>
            <a:r>
              <a:rPr lang="nl-NL" dirty="0"/>
              <a:t>)</a:t>
            </a:r>
          </a:p>
          <a:p>
            <a:endParaRPr lang="nl-NL" dirty="0"/>
          </a:p>
          <a:p>
            <a:r>
              <a:rPr lang="nl-NL" dirty="0"/>
              <a:t>Wij gaan er vanuit dat u ook regelmatig (maandelijks) zelf controles doet tussen de WOZ administratie en de basisregistratie adressen en gebouwen en uw WOZ-administratie met de basisregistratie Kadaster. </a:t>
            </a:r>
          </a:p>
          <a:p>
            <a:r>
              <a:rPr lang="nl-NL" dirty="0"/>
              <a:t>Op basis van deze controles kunt u waarborgen dat de LV WOZ volledig (en actueel) is. Immers als ieder verblijfsobject in de BAG en ieder kadastraal perceel en kadastraal appartement is verbonden met een WOZ-object dan zijn er weinig WOZ-objecten welke je over het hoofd kunt zien. Het is daarbij belangrijk niet alleen te kijken naar nieuwe VBO of kadastrale percelen/appartementen, maar ook naar beëindigingen van de objecten in de andere basisregistraties. </a:t>
            </a:r>
          </a:p>
          <a:p>
            <a:endParaRPr lang="nl-NL" dirty="0"/>
          </a:p>
          <a:p>
            <a:r>
              <a:rPr lang="nl-NL" dirty="0"/>
              <a:t>Uiteraard moet u ook niet vergeten om periodiek de vrijgestelde percelen te controleren. Zijn deze nog terecht vrijgesteld. </a:t>
            </a:r>
          </a:p>
          <a:p>
            <a:endParaRPr lang="nl-NL" dirty="0"/>
          </a:p>
          <a:p>
            <a:r>
              <a:rPr lang="nl-NL" dirty="0"/>
              <a:t>Het gebruik van vergelijkingstools. Gelukkig komen er steeds meer beschikbaar. We weten dat er nog niet van elke software leverancier een volledig werkende tool is maar er komen er wel steeds meer functionaliteit beschikbaar. </a:t>
            </a:r>
          </a:p>
          <a:p>
            <a:endParaRPr lang="nl-NL" dirty="0"/>
          </a:p>
          <a:p>
            <a:r>
              <a:rPr lang="nl-NL" dirty="0"/>
              <a:t>En dan nog even dit:</a:t>
            </a:r>
          </a:p>
          <a:p>
            <a:r>
              <a:rPr lang="nl-NL" dirty="0"/>
              <a:t>Het staat wat verder af van het onderwerp van vandaag, maar om de uitval van de berichten te beperken helpt het als u de zwevende subjecten verwijderd. </a:t>
            </a:r>
          </a:p>
          <a:p>
            <a:r>
              <a:rPr lang="nl-NL" dirty="0"/>
              <a:t>We hebben hier vaker aandacht voor gevraagd en we zien ook dat er veel zwevende subjecten zijn opgeruimd. Echter door het controleren en corrigeren van bijvoorbeeld de subjectrelaties ontstaan er ook weer nieuwe zwevende subjecten. Let er dus op dat u regelmatig de zwevende subjecten verwijderd. </a:t>
            </a:r>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40</a:t>
            </a:fld>
            <a:endParaRPr lang="nl-NL"/>
          </a:p>
        </p:txBody>
      </p:sp>
    </p:spTree>
    <p:extLst>
      <p:ext uri="{BB962C8B-B14F-4D97-AF65-F5344CB8AC3E}">
        <p14:creationId xmlns:p14="http://schemas.microsoft.com/office/powerpoint/2010/main" val="30301192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Tot slot nog even op een rijtje, de stappen die u volgens ons het beste als eerste op kunt pakken. </a:t>
            </a:r>
          </a:p>
          <a:p>
            <a:endParaRPr lang="nl-NL" dirty="0"/>
          </a:p>
          <a:p>
            <a:pPr marL="171450" indent="-171450">
              <a:buFontTx/>
              <a:buChar char="-"/>
            </a:pPr>
            <a:r>
              <a:rPr lang="nl-NL" dirty="0"/>
              <a:t>Controleer de volledigheid van het aantal WOZ-objecten. </a:t>
            </a:r>
          </a:p>
          <a:p>
            <a:pPr marL="171450" indent="-171450">
              <a:buFontTx/>
              <a:buChar char="-"/>
            </a:pPr>
            <a:endParaRPr lang="nl-NL" dirty="0"/>
          </a:p>
          <a:p>
            <a:pPr marL="0" indent="0">
              <a:buFontTx/>
              <a:buNone/>
            </a:pPr>
            <a:r>
              <a:rPr lang="nl-NL" dirty="0"/>
              <a:t>Zitten alle WOZ-objecten uit uw eigen administratie in de LV WOZ?</a:t>
            </a:r>
          </a:p>
          <a:p>
            <a:pPr marL="0" indent="0">
              <a:buFontTx/>
              <a:buNone/>
            </a:pPr>
            <a:endParaRPr lang="nl-NL" dirty="0"/>
          </a:p>
          <a:p>
            <a:pPr marL="171450" indent="-171450">
              <a:buFontTx/>
              <a:buChar char="-"/>
            </a:pPr>
            <a:r>
              <a:rPr lang="nl-NL" dirty="0"/>
              <a:t>Controleer de juistheid van de status van het WOZ-object.</a:t>
            </a:r>
          </a:p>
          <a:p>
            <a:pPr marL="171450" indent="-171450">
              <a:buFontTx/>
              <a:buChar char="-"/>
            </a:pPr>
            <a:endParaRPr lang="nl-NL" dirty="0"/>
          </a:p>
          <a:p>
            <a:pPr marL="0" indent="0">
              <a:buFontTx/>
              <a:buNone/>
            </a:pPr>
            <a:r>
              <a:rPr lang="nl-NL" dirty="0"/>
              <a:t>Controleer of alle WOZ-objecten met een einddatum status 8 of 9 hebben. Objecten met status 0 hebben geen einddatum. Controleer tevens of objecten met status 1 geen WOZ-waarde hebben. Status 1 (gevormd, niet actief) heeft geen WOZ-waarde. Als de WOZ-waarde is bepaald dan moet de status 0 zijn. </a:t>
            </a:r>
          </a:p>
          <a:p>
            <a:pPr marL="0" indent="0">
              <a:buFontTx/>
              <a:buNone/>
            </a:pPr>
            <a:endParaRPr lang="nl-NL" dirty="0"/>
          </a:p>
          <a:p>
            <a:pPr marL="171450" indent="-171450">
              <a:buFontTx/>
              <a:buChar char="-"/>
            </a:pPr>
            <a:r>
              <a:rPr lang="nl-NL" dirty="0"/>
              <a:t>Controleer de juistheid van de gebruikscodes</a:t>
            </a:r>
          </a:p>
          <a:p>
            <a:pPr marL="171450" indent="-171450">
              <a:buFontTx/>
              <a:buChar char="-"/>
            </a:pPr>
            <a:endParaRPr lang="nl-NL" dirty="0"/>
          </a:p>
          <a:p>
            <a:pPr marL="0" indent="0">
              <a:buFontTx/>
              <a:buNone/>
            </a:pPr>
            <a:r>
              <a:rPr lang="nl-NL" dirty="0"/>
              <a:t>Kloppen de </a:t>
            </a:r>
            <a:r>
              <a:rPr lang="nl-NL" dirty="0" err="1"/>
              <a:t>gebruikscode’s</a:t>
            </a:r>
            <a:r>
              <a:rPr lang="nl-NL" dirty="0"/>
              <a:t> met de wijze waarop u de objecten in de OZB-heffing betrekt. Een woning heeft een gebruikscode 10, 11 of 12. Een niet woning een gebruikscode 20 of hoger. Een woning is hierbij een object waarbij het woningtarief wordt toegepast. </a:t>
            </a:r>
          </a:p>
          <a:p>
            <a:pPr marL="0" indent="0">
              <a:buFontTx/>
              <a:buNone/>
            </a:pPr>
            <a:endParaRPr lang="nl-NL" dirty="0"/>
          </a:p>
          <a:p>
            <a:pPr marL="171450" indent="-171450">
              <a:buFontTx/>
              <a:buChar char="-"/>
            </a:pPr>
            <a:r>
              <a:rPr lang="nl-NL" dirty="0"/>
              <a:t>Maak een inschatting van de totale waarde </a:t>
            </a:r>
          </a:p>
          <a:p>
            <a:pPr marL="0" indent="0">
              <a:buFontTx/>
              <a:buNone/>
            </a:pPr>
            <a:r>
              <a:rPr lang="nl-NL" dirty="0"/>
              <a:t>Gebruik hiervoor het tellingenrapportage. </a:t>
            </a:r>
          </a:p>
          <a:p>
            <a:pPr marL="0" indent="0">
              <a:buFontTx/>
              <a:buNone/>
            </a:pPr>
            <a:r>
              <a:rPr lang="nl-NL" dirty="0"/>
              <a:t>Staan alle waarden in de LV WOZ en ook de waarden na verlaging nav bezwaar. </a:t>
            </a:r>
          </a:p>
          <a:p>
            <a:pPr marL="0" indent="0">
              <a:buFontTx/>
              <a:buNone/>
            </a:pPr>
            <a:endParaRPr lang="nl-NL" dirty="0"/>
          </a:p>
          <a:p>
            <a:pPr marL="171450" indent="-171450">
              <a:buFontTx/>
              <a:buChar char="-"/>
            </a:pPr>
            <a:r>
              <a:rPr lang="nl-NL" dirty="0"/>
              <a:t>Beoordeel de objecten met een OZB-vrijstelling</a:t>
            </a:r>
          </a:p>
          <a:p>
            <a:pPr marL="171450" indent="-171450">
              <a:buFontTx/>
              <a:buChar char="-"/>
            </a:pPr>
            <a:r>
              <a:rPr lang="nl-NL" dirty="0"/>
              <a:t>Beoordeel de objecten met De Pater. </a:t>
            </a:r>
          </a:p>
          <a:p>
            <a:pPr marL="171450" indent="-171450">
              <a:buFontTx/>
              <a:buChar char="-"/>
            </a:pPr>
            <a:endParaRPr lang="nl-NL" dirty="0"/>
          </a:p>
          <a:p>
            <a:pPr marL="0" indent="0">
              <a:buFontTx/>
              <a:buNone/>
            </a:pPr>
            <a:r>
              <a:rPr lang="nl-NL" dirty="0"/>
              <a:t>Wij hebben niet voor alle gegevens een kant en klare signaleringslijst. Echter we hebben wel signaleringslijsten welke ik aan u op verzoek kan toesturen. </a:t>
            </a:r>
          </a:p>
          <a:p>
            <a:pPr marL="0" indent="0">
              <a:buFontTx/>
              <a:buNone/>
            </a:pPr>
            <a:r>
              <a:rPr lang="nl-NL" dirty="0"/>
              <a:t>We zijn aan het bekijken of we de signaleringslijsten een plaats kunnen geven op het gemeenteportaal. </a:t>
            </a:r>
          </a:p>
          <a:p>
            <a:pPr marL="0" indent="0">
              <a:buFontTx/>
              <a:buNone/>
            </a:pPr>
            <a:r>
              <a:rPr lang="nl-NL" dirty="0"/>
              <a:t>Hier moet het portaal wel op worden aangepast.  Dit kost tijd. Tot die tijd versturen wij de lijsten op verzoek en in het kader van ons toezicht regelmatig ook automatisch aan u toe. </a:t>
            </a:r>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41</a:t>
            </a:fld>
            <a:endParaRPr lang="nl-NL"/>
          </a:p>
        </p:txBody>
      </p:sp>
    </p:spTree>
    <p:extLst>
      <p:ext uri="{BB962C8B-B14F-4D97-AF65-F5344CB8AC3E}">
        <p14:creationId xmlns:p14="http://schemas.microsoft.com/office/powerpoint/2010/main" val="24724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Zijn er nog vragen?</a:t>
            </a:r>
            <a:br>
              <a:rPr lang="nl-NL" dirty="0"/>
            </a:br>
            <a:br>
              <a:rPr lang="nl-NL" dirty="0"/>
            </a:br>
            <a:r>
              <a:rPr lang="nl-NL" dirty="0"/>
              <a:t>Uiteraard komt dit Webinar, inclusief de presentatie en de antwoorden op de gestelde vragen beschikbaar op onze website. </a:t>
            </a:r>
          </a:p>
          <a:p>
            <a:r>
              <a:rPr lang="nl-NL" dirty="0"/>
              <a:t>Tevens willen wij aandacht vragen voor het volgende Webinar op 15 december 2022 over vakbekwaamheid. </a:t>
            </a:r>
          </a:p>
          <a:p>
            <a:endParaRPr lang="nl-NL" dirty="0"/>
          </a:p>
          <a:p>
            <a:r>
              <a:rPr lang="nl-NL" dirty="0"/>
              <a:t>Wij bedanken u voor uw aandacht. </a:t>
            </a:r>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42</a:t>
            </a:fld>
            <a:endParaRPr lang="nl-NL"/>
          </a:p>
        </p:txBody>
      </p:sp>
    </p:spTree>
    <p:extLst>
      <p:ext uri="{BB962C8B-B14F-4D97-AF65-F5344CB8AC3E}">
        <p14:creationId xmlns:p14="http://schemas.microsoft.com/office/powerpoint/2010/main" val="128073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2E00D91-8FBE-4886-B93F-580B8B0DEC0A}" type="slidenum">
              <a:rPr lang="nl-NL" smtClean="0"/>
              <a:t>4</a:t>
            </a:fld>
            <a:endParaRPr lang="nl-NL"/>
          </a:p>
        </p:txBody>
      </p:sp>
    </p:spTree>
    <p:extLst>
      <p:ext uri="{BB962C8B-B14F-4D97-AF65-F5344CB8AC3E}">
        <p14:creationId xmlns:p14="http://schemas.microsoft.com/office/powerpoint/2010/main" val="4148593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 deze korte inleiding begint het CBS met</a:t>
            </a:r>
          </a:p>
        </p:txBody>
      </p:sp>
      <p:sp>
        <p:nvSpPr>
          <p:cNvPr id="4" name="Tijdelijke aanduiding voor dianummer 3"/>
          <p:cNvSpPr>
            <a:spLocks noGrp="1"/>
          </p:cNvSpPr>
          <p:nvPr>
            <p:ph type="sldNum" sz="quarter" idx="5"/>
          </p:nvPr>
        </p:nvSpPr>
        <p:spPr/>
        <p:txBody>
          <a:bodyPr/>
          <a:lstStyle/>
          <a:p>
            <a:fld id="{F335D884-4796-4B79-B04F-0DDFDCEB4FFE}" type="slidenum">
              <a:rPr lang="nl-NL" smtClean="0"/>
              <a:t>5</a:t>
            </a:fld>
            <a:endParaRPr lang="nl-NL"/>
          </a:p>
        </p:txBody>
      </p:sp>
    </p:spTree>
    <p:extLst>
      <p:ext uri="{BB962C8B-B14F-4D97-AF65-F5344CB8AC3E}">
        <p14:creationId xmlns:p14="http://schemas.microsoft.com/office/powerpoint/2010/main" val="2976768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335D884-4796-4B79-B04F-0DDFDCEB4FFE}" type="slidenum">
              <a:rPr lang="nl-NL" smtClean="0"/>
              <a:t>6</a:t>
            </a:fld>
            <a:endParaRPr lang="nl-NL"/>
          </a:p>
        </p:txBody>
      </p:sp>
    </p:spTree>
    <p:extLst>
      <p:ext uri="{BB962C8B-B14F-4D97-AF65-F5344CB8AC3E}">
        <p14:creationId xmlns:p14="http://schemas.microsoft.com/office/powerpoint/2010/main" val="2302747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Maatstaven</a:t>
            </a:r>
            <a:r>
              <a:rPr lang="nl-NL" baseline="0" dirty="0"/>
              <a:t> gemeentefonds BZK:</a:t>
            </a:r>
            <a:endParaRPr lang="nl-NL" dirty="0"/>
          </a:p>
          <a:p>
            <a:r>
              <a:rPr lang="nl-NL" dirty="0"/>
              <a:t>1 onroerendezaakbelasting; waarde woningen eigenaren</a:t>
            </a:r>
          </a:p>
          <a:p>
            <a:r>
              <a:rPr lang="nl-NL" dirty="0"/>
              <a:t>1a onroerendezaakbelasting; waarde niet-woningen eigenaren</a:t>
            </a:r>
          </a:p>
          <a:p>
            <a:r>
              <a:rPr lang="nl-NL" dirty="0"/>
              <a:t>1b onroerendezaakbelasting; waarde niet-woningen gebruikers</a:t>
            </a:r>
          </a:p>
          <a:p>
            <a:endParaRPr lang="nl-NL" dirty="0"/>
          </a:p>
        </p:txBody>
      </p:sp>
      <p:sp>
        <p:nvSpPr>
          <p:cNvPr id="4" name="Tijdelijke aanduiding voor dianummer 3"/>
          <p:cNvSpPr>
            <a:spLocks noGrp="1"/>
          </p:cNvSpPr>
          <p:nvPr>
            <p:ph type="sldNum" sz="quarter" idx="10"/>
          </p:nvPr>
        </p:nvSpPr>
        <p:spPr/>
        <p:txBody>
          <a:bodyPr/>
          <a:lstStyle/>
          <a:p>
            <a:fld id="{F335D884-4796-4B79-B04F-0DDFDCEB4FFE}" type="slidenum">
              <a:rPr lang="nl-NL" smtClean="0"/>
              <a:t>7</a:t>
            </a:fld>
            <a:endParaRPr lang="nl-NL"/>
          </a:p>
        </p:txBody>
      </p:sp>
    </p:spTree>
    <p:extLst>
      <p:ext uri="{BB962C8B-B14F-4D97-AF65-F5344CB8AC3E}">
        <p14:creationId xmlns:p14="http://schemas.microsoft.com/office/powerpoint/2010/main" val="2647391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335D884-4796-4B79-B04F-0DDFDCEB4FFE}" type="slidenum">
              <a:rPr lang="nl-NL" smtClean="0"/>
              <a:t>10</a:t>
            </a:fld>
            <a:endParaRPr lang="nl-NL"/>
          </a:p>
        </p:txBody>
      </p:sp>
    </p:spTree>
    <p:extLst>
      <p:ext uri="{BB962C8B-B14F-4D97-AF65-F5344CB8AC3E}">
        <p14:creationId xmlns:p14="http://schemas.microsoft.com/office/powerpoint/2010/main" val="1031270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Gebruikscode 80 </a:t>
            </a:r>
            <a:r>
              <a:rPr lang="nl-NL" sz="1200" dirty="0"/>
              <a:t>(Uitgezonderde ongebouwde objecten)</a:t>
            </a:r>
            <a:endParaRPr lang="nl-NL" dirty="0"/>
          </a:p>
        </p:txBody>
      </p:sp>
      <p:sp>
        <p:nvSpPr>
          <p:cNvPr id="4" name="Tijdelijke aanduiding voor dianummer 3"/>
          <p:cNvSpPr>
            <a:spLocks noGrp="1"/>
          </p:cNvSpPr>
          <p:nvPr>
            <p:ph type="sldNum" sz="quarter" idx="10"/>
          </p:nvPr>
        </p:nvSpPr>
        <p:spPr/>
        <p:txBody>
          <a:bodyPr/>
          <a:lstStyle/>
          <a:p>
            <a:fld id="{F335D884-4796-4B79-B04F-0DDFDCEB4FFE}" type="slidenum">
              <a:rPr lang="nl-NL" smtClean="0"/>
              <a:t>13</a:t>
            </a:fld>
            <a:endParaRPr lang="nl-NL"/>
          </a:p>
        </p:txBody>
      </p:sp>
    </p:spTree>
    <p:extLst>
      <p:ext uri="{BB962C8B-B14F-4D97-AF65-F5344CB8AC3E}">
        <p14:creationId xmlns:p14="http://schemas.microsoft.com/office/powerpoint/2010/main" val="3337787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0D8BED-6BF5-DE04-3F74-4E60B33BB98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9ED823A-2536-41F2-900B-954B70F60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FF51F23-4CB9-15E5-9CEC-3335DE8B5CB8}"/>
              </a:ext>
            </a:extLst>
          </p:cNvPr>
          <p:cNvSpPr>
            <a:spLocks noGrp="1"/>
          </p:cNvSpPr>
          <p:nvPr>
            <p:ph type="dt" sz="half" idx="10"/>
          </p:nvPr>
        </p:nvSpPr>
        <p:spPr/>
        <p:txBody>
          <a:bodyPr/>
          <a:lstStyle/>
          <a:p>
            <a:fld id="{3913183A-51DC-4C84-9252-A5437176FFAA}" type="datetimeFigureOut">
              <a:rPr lang="nl-NL" smtClean="0"/>
              <a:t>24-3-2025</a:t>
            </a:fld>
            <a:endParaRPr lang="nl-NL"/>
          </a:p>
        </p:txBody>
      </p:sp>
      <p:sp>
        <p:nvSpPr>
          <p:cNvPr id="5" name="Tijdelijke aanduiding voor voettekst 4">
            <a:extLst>
              <a:ext uri="{FF2B5EF4-FFF2-40B4-BE49-F238E27FC236}">
                <a16:creationId xmlns:a16="http://schemas.microsoft.com/office/drawing/2014/main" id="{B2FA8FE8-1AE7-617C-53AF-8735D9EE52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7EEF187-3FC4-A3F7-B382-23CEFCDF403B}"/>
              </a:ext>
            </a:extLst>
          </p:cNvPr>
          <p:cNvSpPr>
            <a:spLocks noGrp="1"/>
          </p:cNvSpPr>
          <p:nvPr>
            <p:ph type="sldNum" sz="quarter" idx="12"/>
          </p:nvPr>
        </p:nvSpPr>
        <p:spPr/>
        <p:txBody>
          <a:bodyPr/>
          <a:lstStyle/>
          <a:p>
            <a:fld id="{BFE1E3BB-F48B-4E3C-AB9E-CFCDE2265433}" type="slidenum">
              <a:rPr lang="nl-NL" smtClean="0"/>
              <a:t>‹#›</a:t>
            </a:fld>
            <a:endParaRPr lang="nl-NL"/>
          </a:p>
        </p:txBody>
      </p:sp>
    </p:spTree>
    <p:extLst>
      <p:ext uri="{BB962C8B-B14F-4D97-AF65-F5344CB8AC3E}">
        <p14:creationId xmlns:p14="http://schemas.microsoft.com/office/powerpoint/2010/main" val="4212650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23023E-0659-F365-E2DB-52CAF9BBA71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66F2D74-56D5-77B2-4E97-B795C39C9B3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F13C038-0B52-80E6-B2BD-84413405E23F}"/>
              </a:ext>
            </a:extLst>
          </p:cNvPr>
          <p:cNvSpPr>
            <a:spLocks noGrp="1"/>
          </p:cNvSpPr>
          <p:nvPr>
            <p:ph type="dt" sz="half" idx="10"/>
          </p:nvPr>
        </p:nvSpPr>
        <p:spPr/>
        <p:txBody>
          <a:bodyPr/>
          <a:lstStyle/>
          <a:p>
            <a:fld id="{3913183A-51DC-4C84-9252-A5437176FFAA}" type="datetimeFigureOut">
              <a:rPr lang="nl-NL" smtClean="0"/>
              <a:t>24-3-2025</a:t>
            </a:fld>
            <a:endParaRPr lang="nl-NL"/>
          </a:p>
        </p:txBody>
      </p:sp>
      <p:sp>
        <p:nvSpPr>
          <p:cNvPr id="5" name="Tijdelijke aanduiding voor voettekst 4">
            <a:extLst>
              <a:ext uri="{FF2B5EF4-FFF2-40B4-BE49-F238E27FC236}">
                <a16:creationId xmlns:a16="http://schemas.microsoft.com/office/drawing/2014/main" id="{5897ED86-FDC2-4F97-F4B4-F6C57D78E1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08BC3EC-0CE4-3147-EC9F-CFDAA15A12AF}"/>
              </a:ext>
            </a:extLst>
          </p:cNvPr>
          <p:cNvSpPr>
            <a:spLocks noGrp="1"/>
          </p:cNvSpPr>
          <p:nvPr>
            <p:ph type="sldNum" sz="quarter" idx="12"/>
          </p:nvPr>
        </p:nvSpPr>
        <p:spPr/>
        <p:txBody>
          <a:bodyPr/>
          <a:lstStyle/>
          <a:p>
            <a:fld id="{BFE1E3BB-F48B-4E3C-AB9E-CFCDE2265433}" type="slidenum">
              <a:rPr lang="nl-NL" smtClean="0"/>
              <a:t>‹#›</a:t>
            </a:fld>
            <a:endParaRPr lang="nl-NL"/>
          </a:p>
        </p:txBody>
      </p:sp>
    </p:spTree>
    <p:extLst>
      <p:ext uri="{BB962C8B-B14F-4D97-AF65-F5344CB8AC3E}">
        <p14:creationId xmlns:p14="http://schemas.microsoft.com/office/powerpoint/2010/main" val="3194542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1D11559-1468-3B3C-7812-82376B1F7EE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3405A90-00B4-98A4-CFD3-62B04E74CC4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802F495-703D-8AF3-5082-94DB804C4BE7}"/>
              </a:ext>
            </a:extLst>
          </p:cNvPr>
          <p:cNvSpPr>
            <a:spLocks noGrp="1"/>
          </p:cNvSpPr>
          <p:nvPr>
            <p:ph type="dt" sz="half" idx="10"/>
          </p:nvPr>
        </p:nvSpPr>
        <p:spPr/>
        <p:txBody>
          <a:bodyPr/>
          <a:lstStyle/>
          <a:p>
            <a:fld id="{3913183A-51DC-4C84-9252-A5437176FFAA}" type="datetimeFigureOut">
              <a:rPr lang="nl-NL" smtClean="0"/>
              <a:t>24-3-2025</a:t>
            </a:fld>
            <a:endParaRPr lang="nl-NL"/>
          </a:p>
        </p:txBody>
      </p:sp>
      <p:sp>
        <p:nvSpPr>
          <p:cNvPr id="5" name="Tijdelijke aanduiding voor voettekst 4">
            <a:extLst>
              <a:ext uri="{FF2B5EF4-FFF2-40B4-BE49-F238E27FC236}">
                <a16:creationId xmlns:a16="http://schemas.microsoft.com/office/drawing/2014/main" id="{63695426-4662-544F-F8DC-6814BC42816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4AE791E-B691-C5A9-A8BD-7572E807B412}"/>
              </a:ext>
            </a:extLst>
          </p:cNvPr>
          <p:cNvSpPr>
            <a:spLocks noGrp="1"/>
          </p:cNvSpPr>
          <p:nvPr>
            <p:ph type="sldNum" sz="quarter" idx="12"/>
          </p:nvPr>
        </p:nvSpPr>
        <p:spPr/>
        <p:txBody>
          <a:bodyPr/>
          <a:lstStyle/>
          <a:p>
            <a:fld id="{BFE1E3BB-F48B-4E3C-AB9E-CFCDE2265433}" type="slidenum">
              <a:rPr lang="nl-NL" smtClean="0"/>
              <a:t>‹#›</a:t>
            </a:fld>
            <a:endParaRPr lang="nl-NL"/>
          </a:p>
        </p:txBody>
      </p:sp>
    </p:spTree>
    <p:extLst>
      <p:ext uri="{BB962C8B-B14F-4D97-AF65-F5344CB8AC3E}">
        <p14:creationId xmlns:p14="http://schemas.microsoft.com/office/powerpoint/2010/main" val="3981717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226F28-661A-2E89-3369-5463CF34783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77B0681-77E9-EC0E-1338-2F36B1D5E2A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9A61060-7A5A-C4F4-51AD-8EA9D980F898}"/>
              </a:ext>
            </a:extLst>
          </p:cNvPr>
          <p:cNvSpPr>
            <a:spLocks noGrp="1"/>
          </p:cNvSpPr>
          <p:nvPr>
            <p:ph type="dt" sz="half" idx="10"/>
          </p:nvPr>
        </p:nvSpPr>
        <p:spPr/>
        <p:txBody>
          <a:bodyPr/>
          <a:lstStyle/>
          <a:p>
            <a:fld id="{3913183A-51DC-4C84-9252-A5437176FFAA}" type="datetimeFigureOut">
              <a:rPr lang="nl-NL" smtClean="0"/>
              <a:t>24-3-2025</a:t>
            </a:fld>
            <a:endParaRPr lang="nl-NL"/>
          </a:p>
        </p:txBody>
      </p:sp>
      <p:sp>
        <p:nvSpPr>
          <p:cNvPr id="5" name="Tijdelijke aanduiding voor voettekst 4">
            <a:extLst>
              <a:ext uri="{FF2B5EF4-FFF2-40B4-BE49-F238E27FC236}">
                <a16:creationId xmlns:a16="http://schemas.microsoft.com/office/drawing/2014/main" id="{67779372-D43F-82F8-F823-8FF403E34F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592F962-4B6A-015E-0D96-2F0BA7AA21DD}"/>
              </a:ext>
            </a:extLst>
          </p:cNvPr>
          <p:cNvSpPr>
            <a:spLocks noGrp="1"/>
          </p:cNvSpPr>
          <p:nvPr>
            <p:ph type="sldNum" sz="quarter" idx="12"/>
          </p:nvPr>
        </p:nvSpPr>
        <p:spPr/>
        <p:txBody>
          <a:bodyPr/>
          <a:lstStyle/>
          <a:p>
            <a:fld id="{BFE1E3BB-F48B-4E3C-AB9E-CFCDE2265433}" type="slidenum">
              <a:rPr lang="nl-NL" smtClean="0"/>
              <a:t>‹#›</a:t>
            </a:fld>
            <a:endParaRPr lang="nl-NL"/>
          </a:p>
        </p:txBody>
      </p:sp>
    </p:spTree>
    <p:extLst>
      <p:ext uri="{BB962C8B-B14F-4D97-AF65-F5344CB8AC3E}">
        <p14:creationId xmlns:p14="http://schemas.microsoft.com/office/powerpoint/2010/main" val="1057312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D8371E-3ADE-3385-EEEE-24B1A7898B1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60AE4C7-DD5C-1FBD-5060-C1B42FB90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C3B831C-9399-66C5-A36E-CBD4E6FC6532}"/>
              </a:ext>
            </a:extLst>
          </p:cNvPr>
          <p:cNvSpPr>
            <a:spLocks noGrp="1"/>
          </p:cNvSpPr>
          <p:nvPr>
            <p:ph type="dt" sz="half" idx="10"/>
          </p:nvPr>
        </p:nvSpPr>
        <p:spPr/>
        <p:txBody>
          <a:bodyPr/>
          <a:lstStyle/>
          <a:p>
            <a:fld id="{3913183A-51DC-4C84-9252-A5437176FFAA}" type="datetimeFigureOut">
              <a:rPr lang="nl-NL" smtClean="0"/>
              <a:t>24-3-2025</a:t>
            </a:fld>
            <a:endParaRPr lang="nl-NL"/>
          </a:p>
        </p:txBody>
      </p:sp>
      <p:sp>
        <p:nvSpPr>
          <p:cNvPr id="5" name="Tijdelijke aanduiding voor voettekst 4">
            <a:extLst>
              <a:ext uri="{FF2B5EF4-FFF2-40B4-BE49-F238E27FC236}">
                <a16:creationId xmlns:a16="http://schemas.microsoft.com/office/drawing/2014/main" id="{DC898E4B-E99A-5FDF-B3E6-F38F9BD1E46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B586505-F992-FA6B-27A3-5392FB8F838A}"/>
              </a:ext>
            </a:extLst>
          </p:cNvPr>
          <p:cNvSpPr>
            <a:spLocks noGrp="1"/>
          </p:cNvSpPr>
          <p:nvPr>
            <p:ph type="sldNum" sz="quarter" idx="12"/>
          </p:nvPr>
        </p:nvSpPr>
        <p:spPr/>
        <p:txBody>
          <a:bodyPr/>
          <a:lstStyle/>
          <a:p>
            <a:fld id="{BFE1E3BB-F48B-4E3C-AB9E-CFCDE2265433}" type="slidenum">
              <a:rPr lang="nl-NL" smtClean="0"/>
              <a:t>‹#›</a:t>
            </a:fld>
            <a:endParaRPr lang="nl-NL"/>
          </a:p>
        </p:txBody>
      </p:sp>
    </p:spTree>
    <p:extLst>
      <p:ext uri="{BB962C8B-B14F-4D97-AF65-F5344CB8AC3E}">
        <p14:creationId xmlns:p14="http://schemas.microsoft.com/office/powerpoint/2010/main" val="190186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4441D3-7B28-DB15-7D6D-E77A67E8258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2CEDCDE-E238-44A6-FF3F-1A8948FB6CA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3CE95A9-B785-D46C-D050-F0CD30419C4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A195BD7-72AC-7098-B86D-70BDAC75546A}"/>
              </a:ext>
            </a:extLst>
          </p:cNvPr>
          <p:cNvSpPr>
            <a:spLocks noGrp="1"/>
          </p:cNvSpPr>
          <p:nvPr>
            <p:ph type="dt" sz="half" idx="10"/>
          </p:nvPr>
        </p:nvSpPr>
        <p:spPr/>
        <p:txBody>
          <a:bodyPr/>
          <a:lstStyle/>
          <a:p>
            <a:fld id="{3913183A-51DC-4C84-9252-A5437176FFAA}" type="datetimeFigureOut">
              <a:rPr lang="nl-NL" smtClean="0"/>
              <a:t>24-3-2025</a:t>
            </a:fld>
            <a:endParaRPr lang="nl-NL"/>
          </a:p>
        </p:txBody>
      </p:sp>
      <p:sp>
        <p:nvSpPr>
          <p:cNvPr id="6" name="Tijdelijke aanduiding voor voettekst 5">
            <a:extLst>
              <a:ext uri="{FF2B5EF4-FFF2-40B4-BE49-F238E27FC236}">
                <a16:creationId xmlns:a16="http://schemas.microsoft.com/office/drawing/2014/main" id="{C98AC7E5-B65D-C6F3-B795-37CBEAE404A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9D04936-3322-F076-4484-20E7DFFAC378}"/>
              </a:ext>
            </a:extLst>
          </p:cNvPr>
          <p:cNvSpPr>
            <a:spLocks noGrp="1"/>
          </p:cNvSpPr>
          <p:nvPr>
            <p:ph type="sldNum" sz="quarter" idx="12"/>
          </p:nvPr>
        </p:nvSpPr>
        <p:spPr/>
        <p:txBody>
          <a:bodyPr/>
          <a:lstStyle/>
          <a:p>
            <a:fld id="{BFE1E3BB-F48B-4E3C-AB9E-CFCDE2265433}" type="slidenum">
              <a:rPr lang="nl-NL" smtClean="0"/>
              <a:t>‹#›</a:t>
            </a:fld>
            <a:endParaRPr lang="nl-NL"/>
          </a:p>
        </p:txBody>
      </p:sp>
    </p:spTree>
    <p:extLst>
      <p:ext uri="{BB962C8B-B14F-4D97-AF65-F5344CB8AC3E}">
        <p14:creationId xmlns:p14="http://schemas.microsoft.com/office/powerpoint/2010/main" val="794821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2B07D2-3BFB-D29F-4B7E-20B2A5768BF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55DC3C4-32D3-9EED-5045-C9A9F9DAD5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6AC7CF9-B38E-EBD7-FA09-2F999751CEF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6129F5E-3CCA-955F-7F77-79BCEE8049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158206C-0163-1586-A802-FB1469C0E0C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E135740-779D-6BF9-D2AF-AD7936F3DF8A}"/>
              </a:ext>
            </a:extLst>
          </p:cNvPr>
          <p:cNvSpPr>
            <a:spLocks noGrp="1"/>
          </p:cNvSpPr>
          <p:nvPr>
            <p:ph type="dt" sz="half" idx="10"/>
          </p:nvPr>
        </p:nvSpPr>
        <p:spPr/>
        <p:txBody>
          <a:bodyPr/>
          <a:lstStyle/>
          <a:p>
            <a:fld id="{3913183A-51DC-4C84-9252-A5437176FFAA}" type="datetimeFigureOut">
              <a:rPr lang="nl-NL" smtClean="0"/>
              <a:t>24-3-2025</a:t>
            </a:fld>
            <a:endParaRPr lang="nl-NL"/>
          </a:p>
        </p:txBody>
      </p:sp>
      <p:sp>
        <p:nvSpPr>
          <p:cNvPr id="8" name="Tijdelijke aanduiding voor voettekst 7">
            <a:extLst>
              <a:ext uri="{FF2B5EF4-FFF2-40B4-BE49-F238E27FC236}">
                <a16:creationId xmlns:a16="http://schemas.microsoft.com/office/drawing/2014/main" id="{A18C9FD6-3B68-7ECC-DAC1-113B2D2C171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9174E74-B8CE-DE61-D477-19EF2C93848C}"/>
              </a:ext>
            </a:extLst>
          </p:cNvPr>
          <p:cNvSpPr>
            <a:spLocks noGrp="1"/>
          </p:cNvSpPr>
          <p:nvPr>
            <p:ph type="sldNum" sz="quarter" idx="12"/>
          </p:nvPr>
        </p:nvSpPr>
        <p:spPr/>
        <p:txBody>
          <a:bodyPr/>
          <a:lstStyle/>
          <a:p>
            <a:fld id="{BFE1E3BB-F48B-4E3C-AB9E-CFCDE2265433}" type="slidenum">
              <a:rPr lang="nl-NL" smtClean="0"/>
              <a:t>‹#›</a:t>
            </a:fld>
            <a:endParaRPr lang="nl-NL"/>
          </a:p>
        </p:txBody>
      </p:sp>
    </p:spTree>
    <p:extLst>
      <p:ext uri="{BB962C8B-B14F-4D97-AF65-F5344CB8AC3E}">
        <p14:creationId xmlns:p14="http://schemas.microsoft.com/office/powerpoint/2010/main" val="3308092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EE3FDD-3D0A-22D9-7DC3-B0C82217AB1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9139D23-D0D2-25A4-1F8F-CD419C8C42BF}"/>
              </a:ext>
            </a:extLst>
          </p:cNvPr>
          <p:cNvSpPr>
            <a:spLocks noGrp="1"/>
          </p:cNvSpPr>
          <p:nvPr>
            <p:ph type="dt" sz="half" idx="10"/>
          </p:nvPr>
        </p:nvSpPr>
        <p:spPr/>
        <p:txBody>
          <a:bodyPr/>
          <a:lstStyle/>
          <a:p>
            <a:fld id="{3913183A-51DC-4C84-9252-A5437176FFAA}" type="datetimeFigureOut">
              <a:rPr lang="nl-NL" smtClean="0"/>
              <a:t>24-3-2025</a:t>
            </a:fld>
            <a:endParaRPr lang="nl-NL"/>
          </a:p>
        </p:txBody>
      </p:sp>
      <p:sp>
        <p:nvSpPr>
          <p:cNvPr id="4" name="Tijdelijke aanduiding voor voettekst 3">
            <a:extLst>
              <a:ext uri="{FF2B5EF4-FFF2-40B4-BE49-F238E27FC236}">
                <a16:creationId xmlns:a16="http://schemas.microsoft.com/office/drawing/2014/main" id="{9E985A24-2743-71BE-0C77-F157AF4A677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C940848-3495-98E2-C7B2-DCCC8F0FE532}"/>
              </a:ext>
            </a:extLst>
          </p:cNvPr>
          <p:cNvSpPr>
            <a:spLocks noGrp="1"/>
          </p:cNvSpPr>
          <p:nvPr>
            <p:ph type="sldNum" sz="quarter" idx="12"/>
          </p:nvPr>
        </p:nvSpPr>
        <p:spPr/>
        <p:txBody>
          <a:bodyPr/>
          <a:lstStyle/>
          <a:p>
            <a:fld id="{BFE1E3BB-F48B-4E3C-AB9E-CFCDE2265433}" type="slidenum">
              <a:rPr lang="nl-NL" smtClean="0"/>
              <a:t>‹#›</a:t>
            </a:fld>
            <a:endParaRPr lang="nl-NL"/>
          </a:p>
        </p:txBody>
      </p:sp>
    </p:spTree>
    <p:extLst>
      <p:ext uri="{BB962C8B-B14F-4D97-AF65-F5344CB8AC3E}">
        <p14:creationId xmlns:p14="http://schemas.microsoft.com/office/powerpoint/2010/main" val="3646008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4F84E27-7DEC-5963-3D4F-AB421B975AE8}"/>
              </a:ext>
            </a:extLst>
          </p:cNvPr>
          <p:cNvSpPr>
            <a:spLocks noGrp="1"/>
          </p:cNvSpPr>
          <p:nvPr>
            <p:ph type="dt" sz="half" idx="10"/>
          </p:nvPr>
        </p:nvSpPr>
        <p:spPr/>
        <p:txBody>
          <a:bodyPr/>
          <a:lstStyle/>
          <a:p>
            <a:fld id="{3913183A-51DC-4C84-9252-A5437176FFAA}" type="datetimeFigureOut">
              <a:rPr lang="nl-NL" smtClean="0"/>
              <a:t>24-3-2025</a:t>
            </a:fld>
            <a:endParaRPr lang="nl-NL"/>
          </a:p>
        </p:txBody>
      </p:sp>
      <p:sp>
        <p:nvSpPr>
          <p:cNvPr id="3" name="Tijdelijke aanduiding voor voettekst 2">
            <a:extLst>
              <a:ext uri="{FF2B5EF4-FFF2-40B4-BE49-F238E27FC236}">
                <a16:creationId xmlns:a16="http://schemas.microsoft.com/office/drawing/2014/main" id="{DF1CA2DD-68AF-D7B5-EA8F-8CB8A19F98A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0CEEAF7-525D-470E-40A6-9F8E70898A76}"/>
              </a:ext>
            </a:extLst>
          </p:cNvPr>
          <p:cNvSpPr>
            <a:spLocks noGrp="1"/>
          </p:cNvSpPr>
          <p:nvPr>
            <p:ph type="sldNum" sz="quarter" idx="12"/>
          </p:nvPr>
        </p:nvSpPr>
        <p:spPr/>
        <p:txBody>
          <a:bodyPr/>
          <a:lstStyle/>
          <a:p>
            <a:fld id="{BFE1E3BB-F48B-4E3C-AB9E-CFCDE2265433}" type="slidenum">
              <a:rPr lang="nl-NL" smtClean="0"/>
              <a:t>‹#›</a:t>
            </a:fld>
            <a:endParaRPr lang="nl-NL"/>
          </a:p>
        </p:txBody>
      </p:sp>
    </p:spTree>
    <p:extLst>
      <p:ext uri="{BB962C8B-B14F-4D97-AF65-F5344CB8AC3E}">
        <p14:creationId xmlns:p14="http://schemas.microsoft.com/office/powerpoint/2010/main" val="1947724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FE3D0D-D629-F1E8-8B67-D45AB4E14FF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8EED323-9062-D59C-336C-3FEFB59500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22D064D-402F-583B-70FB-8F6C0B0D09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185C74E-0944-39E0-42FA-C6158B61FCC5}"/>
              </a:ext>
            </a:extLst>
          </p:cNvPr>
          <p:cNvSpPr>
            <a:spLocks noGrp="1"/>
          </p:cNvSpPr>
          <p:nvPr>
            <p:ph type="dt" sz="half" idx="10"/>
          </p:nvPr>
        </p:nvSpPr>
        <p:spPr/>
        <p:txBody>
          <a:bodyPr/>
          <a:lstStyle/>
          <a:p>
            <a:fld id="{3913183A-51DC-4C84-9252-A5437176FFAA}" type="datetimeFigureOut">
              <a:rPr lang="nl-NL" smtClean="0"/>
              <a:t>24-3-2025</a:t>
            </a:fld>
            <a:endParaRPr lang="nl-NL"/>
          </a:p>
        </p:txBody>
      </p:sp>
      <p:sp>
        <p:nvSpPr>
          <p:cNvPr id="6" name="Tijdelijke aanduiding voor voettekst 5">
            <a:extLst>
              <a:ext uri="{FF2B5EF4-FFF2-40B4-BE49-F238E27FC236}">
                <a16:creationId xmlns:a16="http://schemas.microsoft.com/office/drawing/2014/main" id="{E08ACC4B-E55B-8D13-520B-14C5A2A7433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EB401E4-A82A-5BB9-C64F-4BEB7F667A76}"/>
              </a:ext>
            </a:extLst>
          </p:cNvPr>
          <p:cNvSpPr>
            <a:spLocks noGrp="1"/>
          </p:cNvSpPr>
          <p:nvPr>
            <p:ph type="sldNum" sz="quarter" idx="12"/>
          </p:nvPr>
        </p:nvSpPr>
        <p:spPr/>
        <p:txBody>
          <a:bodyPr/>
          <a:lstStyle/>
          <a:p>
            <a:fld id="{BFE1E3BB-F48B-4E3C-AB9E-CFCDE2265433}" type="slidenum">
              <a:rPr lang="nl-NL" smtClean="0"/>
              <a:t>‹#›</a:t>
            </a:fld>
            <a:endParaRPr lang="nl-NL"/>
          </a:p>
        </p:txBody>
      </p:sp>
    </p:spTree>
    <p:extLst>
      <p:ext uri="{BB962C8B-B14F-4D97-AF65-F5344CB8AC3E}">
        <p14:creationId xmlns:p14="http://schemas.microsoft.com/office/powerpoint/2010/main" val="3485359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E44BB8-3F3B-58CF-B131-B435C8B84DB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A9484F2-BD75-E720-6AA9-4138DBF0DA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16D50CB-041D-22C0-7B3F-4A364C2BE4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9EC8F9E-980D-8F25-7036-B1574AFCC1C4}"/>
              </a:ext>
            </a:extLst>
          </p:cNvPr>
          <p:cNvSpPr>
            <a:spLocks noGrp="1"/>
          </p:cNvSpPr>
          <p:nvPr>
            <p:ph type="dt" sz="half" idx="10"/>
          </p:nvPr>
        </p:nvSpPr>
        <p:spPr/>
        <p:txBody>
          <a:bodyPr/>
          <a:lstStyle/>
          <a:p>
            <a:fld id="{3913183A-51DC-4C84-9252-A5437176FFAA}" type="datetimeFigureOut">
              <a:rPr lang="nl-NL" smtClean="0"/>
              <a:t>24-3-2025</a:t>
            </a:fld>
            <a:endParaRPr lang="nl-NL"/>
          </a:p>
        </p:txBody>
      </p:sp>
      <p:sp>
        <p:nvSpPr>
          <p:cNvPr id="6" name="Tijdelijke aanduiding voor voettekst 5">
            <a:extLst>
              <a:ext uri="{FF2B5EF4-FFF2-40B4-BE49-F238E27FC236}">
                <a16:creationId xmlns:a16="http://schemas.microsoft.com/office/drawing/2014/main" id="{2858D9AB-5BC5-90ED-0A47-7E43A023C25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04AF520-E0A1-A5E8-3C52-2AB82367E272}"/>
              </a:ext>
            </a:extLst>
          </p:cNvPr>
          <p:cNvSpPr>
            <a:spLocks noGrp="1"/>
          </p:cNvSpPr>
          <p:nvPr>
            <p:ph type="sldNum" sz="quarter" idx="12"/>
          </p:nvPr>
        </p:nvSpPr>
        <p:spPr/>
        <p:txBody>
          <a:bodyPr/>
          <a:lstStyle/>
          <a:p>
            <a:fld id="{BFE1E3BB-F48B-4E3C-AB9E-CFCDE2265433}" type="slidenum">
              <a:rPr lang="nl-NL" smtClean="0"/>
              <a:t>‹#›</a:t>
            </a:fld>
            <a:endParaRPr lang="nl-NL"/>
          </a:p>
        </p:txBody>
      </p:sp>
    </p:spTree>
    <p:extLst>
      <p:ext uri="{BB962C8B-B14F-4D97-AF65-F5344CB8AC3E}">
        <p14:creationId xmlns:p14="http://schemas.microsoft.com/office/powerpoint/2010/main" val="2951715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BA4DDFE-140C-E7A2-F2FA-0211BFCFF6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30F82CC-C359-709E-1BD4-45BB575D1F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4E92616-8FD1-7DA7-261A-2F05AF3E72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3183A-51DC-4C84-9252-A5437176FFAA}" type="datetimeFigureOut">
              <a:rPr lang="nl-NL" smtClean="0"/>
              <a:t>24-3-2025</a:t>
            </a:fld>
            <a:endParaRPr lang="nl-NL"/>
          </a:p>
        </p:txBody>
      </p:sp>
      <p:sp>
        <p:nvSpPr>
          <p:cNvPr id="5" name="Tijdelijke aanduiding voor voettekst 4">
            <a:extLst>
              <a:ext uri="{FF2B5EF4-FFF2-40B4-BE49-F238E27FC236}">
                <a16:creationId xmlns:a16="http://schemas.microsoft.com/office/drawing/2014/main" id="{279E248E-9A4B-6B2A-2031-1AFBA5245F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F858AB7-D75C-29CB-1FDD-A884218322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1E3BB-F48B-4E3C-AB9E-CFCDE2265433}" type="slidenum">
              <a:rPr lang="nl-NL" smtClean="0"/>
              <a:t>‹#›</a:t>
            </a:fld>
            <a:endParaRPr lang="nl-NL"/>
          </a:p>
        </p:txBody>
      </p:sp>
    </p:spTree>
    <p:extLst>
      <p:ext uri="{BB962C8B-B14F-4D97-AF65-F5344CB8AC3E}">
        <p14:creationId xmlns:p14="http://schemas.microsoft.com/office/powerpoint/2010/main" val="3733731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woz@cbs.nl"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hyperlink" Target="mailto:ruud.kathmann@waarderingskamer.nl" TargetMode="External"/><Relationship Id="rId4" Type="http://schemas.openxmlformats.org/officeDocument/2006/relationships/hyperlink" Target="mailto:annemiek.droogh@waarderingskamer.n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opendata.cbs.nl/statline/#/CBS/nl/dataset/60039fvw/table?ts=160603656562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Logo programma vakbekwaamheid Waarderingskamer">
            <a:extLst>
              <a:ext uri="{FF2B5EF4-FFF2-40B4-BE49-F238E27FC236}">
                <a16:creationId xmlns:a16="http://schemas.microsoft.com/office/drawing/2014/main" id="{8CA62E96-BCF3-1979-A5E9-08721BFEAA0C}"/>
              </a:ext>
            </a:extLst>
          </p:cNvPr>
          <p:cNvPicPr>
            <a:picLocks noChangeAspect="1"/>
          </p:cNvPicPr>
          <p:nvPr/>
        </p:nvPicPr>
        <p:blipFill>
          <a:blip r:embed="rId3"/>
          <a:stretch>
            <a:fillRect/>
          </a:stretch>
        </p:blipFill>
        <p:spPr>
          <a:xfrm>
            <a:off x="377456" y="213081"/>
            <a:ext cx="11437087" cy="6431837"/>
          </a:xfrm>
          <a:prstGeom prst="rect">
            <a:avLst/>
          </a:prstGeom>
        </p:spPr>
      </p:pic>
    </p:spTree>
    <p:extLst>
      <p:ext uri="{BB962C8B-B14F-4D97-AF65-F5344CB8AC3E}">
        <p14:creationId xmlns:p14="http://schemas.microsoft.com/office/powerpoint/2010/main" val="3817193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F02092-75E2-B4EC-1E72-6201A1E26E44}"/>
              </a:ext>
            </a:extLst>
          </p:cNvPr>
          <p:cNvSpPr>
            <a:spLocks noGrp="1"/>
          </p:cNvSpPr>
          <p:nvPr>
            <p:ph type="title"/>
          </p:nvPr>
        </p:nvSpPr>
        <p:spPr/>
        <p:txBody>
          <a:bodyPr>
            <a:normAutofit/>
          </a:bodyPr>
          <a:lstStyle/>
          <a:p>
            <a:r>
              <a:rPr lang="nl-NL" dirty="0"/>
              <a:t>Huidige situatie Belastingcapaciteit</a:t>
            </a:r>
          </a:p>
        </p:txBody>
      </p:sp>
      <p:sp>
        <p:nvSpPr>
          <p:cNvPr id="3" name="Tijdelijke aanduiding voor tekst 2">
            <a:extLst>
              <a:ext uri="{FF2B5EF4-FFF2-40B4-BE49-F238E27FC236}">
                <a16:creationId xmlns:a16="http://schemas.microsoft.com/office/drawing/2014/main" id="{BA41CC74-6A59-7E1A-BC1B-7FD39E91AAFB}"/>
              </a:ext>
            </a:extLst>
          </p:cNvPr>
          <p:cNvSpPr>
            <a:spLocks noGrp="1"/>
          </p:cNvSpPr>
          <p:nvPr>
            <p:ph idx="1"/>
          </p:nvPr>
        </p:nvSpPr>
        <p:spPr/>
        <p:txBody>
          <a:bodyPr>
            <a:normAutofit/>
          </a:bodyPr>
          <a:lstStyle/>
          <a:p>
            <a:pPr lvl="0"/>
            <a:r>
              <a:rPr lang="nl-NL" dirty="0"/>
              <a:t>LV WOZ steeds beter gevuld</a:t>
            </a:r>
          </a:p>
          <a:p>
            <a:pPr lvl="0"/>
            <a:r>
              <a:rPr lang="nl-NL" dirty="0"/>
              <a:t>Minder wijzigingen gemeenten</a:t>
            </a:r>
          </a:p>
          <a:p>
            <a:r>
              <a:rPr lang="nl-NL" dirty="0"/>
              <a:t>Huidige proces toe aan verbetering</a:t>
            </a:r>
          </a:p>
          <a:p>
            <a:endParaRPr lang="nl-NL" dirty="0"/>
          </a:p>
          <a:p>
            <a:pPr marL="0" indent="0">
              <a:buNone/>
            </a:pPr>
            <a:r>
              <a:rPr lang="nl-NL" dirty="0"/>
              <a:t>=&gt; Overgangsfase naar nieuwe proces</a:t>
            </a:r>
          </a:p>
        </p:txBody>
      </p:sp>
    </p:spTree>
    <p:extLst>
      <p:ext uri="{BB962C8B-B14F-4D97-AF65-F5344CB8AC3E}">
        <p14:creationId xmlns:p14="http://schemas.microsoft.com/office/powerpoint/2010/main" val="3903138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F02092-75E2-B4EC-1E72-6201A1E26E44}"/>
              </a:ext>
            </a:extLst>
          </p:cNvPr>
          <p:cNvSpPr>
            <a:spLocks noGrp="1"/>
          </p:cNvSpPr>
          <p:nvPr>
            <p:ph type="title"/>
          </p:nvPr>
        </p:nvSpPr>
        <p:spPr/>
        <p:txBody>
          <a:bodyPr>
            <a:normAutofit/>
          </a:bodyPr>
          <a:lstStyle/>
          <a:p>
            <a:r>
              <a:rPr lang="nl-NL" dirty="0"/>
              <a:t>Proces Belastingcapaciteit vanaf 2024</a:t>
            </a:r>
          </a:p>
        </p:txBody>
      </p:sp>
      <p:sp>
        <p:nvSpPr>
          <p:cNvPr id="3" name="Tijdelijke aanduiding voor tekst 2">
            <a:extLst>
              <a:ext uri="{FF2B5EF4-FFF2-40B4-BE49-F238E27FC236}">
                <a16:creationId xmlns:a16="http://schemas.microsoft.com/office/drawing/2014/main" id="{BA41CC74-6A59-7E1A-BC1B-7FD39E91AAFB}"/>
              </a:ext>
            </a:extLst>
          </p:cNvPr>
          <p:cNvSpPr>
            <a:spLocks noGrp="1"/>
          </p:cNvSpPr>
          <p:nvPr>
            <p:ph idx="1"/>
          </p:nvPr>
        </p:nvSpPr>
        <p:spPr/>
        <p:txBody>
          <a:bodyPr>
            <a:normAutofit/>
          </a:bodyPr>
          <a:lstStyle/>
          <a:p>
            <a:pPr lvl="0"/>
            <a:r>
              <a:rPr lang="nl-NL" dirty="0"/>
              <a:t>LV WOZ de enige bron voor de Belastingcapaciteit. </a:t>
            </a:r>
          </a:p>
          <a:p>
            <a:pPr lvl="0"/>
            <a:r>
              <a:rPr lang="nl-NL" dirty="0"/>
              <a:t>Geen aanpassingen meer buiten de LV WOZ</a:t>
            </a:r>
          </a:p>
          <a:p>
            <a:pPr lvl="0"/>
            <a:r>
              <a:rPr lang="nl-NL" dirty="0"/>
              <a:t>Verbeterde inschatting ontbrekende WOZ-waarden</a:t>
            </a:r>
          </a:p>
          <a:p>
            <a:endParaRPr lang="nl-NL" dirty="0"/>
          </a:p>
        </p:txBody>
      </p:sp>
    </p:spTree>
    <p:extLst>
      <p:ext uri="{BB962C8B-B14F-4D97-AF65-F5344CB8AC3E}">
        <p14:creationId xmlns:p14="http://schemas.microsoft.com/office/powerpoint/2010/main" val="4177001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88B11-1EA9-5902-3813-F0C1ABC307D3}"/>
              </a:ext>
            </a:extLst>
          </p:cNvPr>
          <p:cNvSpPr>
            <a:spLocks noGrp="1"/>
          </p:cNvSpPr>
          <p:nvPr>
            <p:ph type="title"/>
          </p:nvPr>
        </p:nvSpPr>
        <p:spPr/>
        <p:txBody>
          <a:bodyPr>
            <a:normAutofit/>
          </a:bodyPr>
          <a:lstStyle/>
          <a:p>
            <a:r>
              <a:rPr lang="nl-NL" dirty="0"/>
              <a:t>Aandachtspunten kwaliteit LV WOZ voor Belastingcapaciteit</a:t>
            </a:r>
          </a:p>
        </p:txBody>
      </p:sp>
      <p:sp>
        <p:nvSpPr>
          <p:cNvPr id="3" name="Tijdelijke aanduiding voor tekst 2">
            <a:extLst>
              <a:ext uri="{FF2B5EF4-FFF2-40B4-BE49-F238E27FC236}">
                <a16:creationId xmlns:a16="http://schemas.microsoft.com/office/drawing/2014/main" id="{F64FC090-E913-1ED6-48C5-A9CFB4EB9DA1}"/>
              </a:ext>
            </a:extLst>
          </p:cNvPr>
          <p:cNvSpPr>
            <a:spLocks noGrp="1"/>
          </p:cNvSpPr>
          <p:nvPr>
            <p:ph idx="1"/>
          </p:nvPr>
        </p:nvSpPr>
        <p:spPr/>
        <p:txBody>
          <a:bodyPr>
            <a:noAutofit/>
          </a:bodyPr>
          <a:lstStyle/>
          <a:p>
            <a:pPr lvl="0"/>
            <a:r>
              <a:rPr lang="nl-NL" sz="2800" dirty="0"/>
              <a:t>Selectie van de records </a:t>
            </a:r>
          </a:p>
          <a:p>
            <a:pPr lvl="0"/>
            <a:r>
              <a:rPr lang="nl-NL" sz="2800" dirty="0"/>
              <a:t>Berekening Belastingcapaciteit</a:t>
            </a:r>
          </a:p>
          <a:p>
            <a:pPr lvl="0"/>
            <a:r>
              <a:rPr lang="nl-NL" sz="2800" dirty="0"/>
              <a:t>Berekening Amendement De Pater</a:t>
            </a:r>
          </a:p>
          <a:p>
            <a:pPr lvl="0"/>
            <a:r>
              <a:rPr lang="nl-NL" sz="2800" dirty="0"/>
              <a:t>Gebruikscode woning/niet-woning</a:t>
            </a:r>
          </a:p>
          <a:p>
            <a:pPr lvl="0"/>
            <a:r>
              <a:rPr lang="nl-NL" sz="2800" dirty="0"/>
              <a:t>Tijdige vulling WOZ-waarde/uitsturen beschikking </a:t>
            </a:r>
          </a:p>
          <a:p>
            <a:pPr lvl="0"/>
            <a:r>
              <a:rPr lang="nl-NL" sz="2800" dirty="0"/>
              <a:t>Niet bestaande WOZ-objecten afvoeren</a:t>
            </a:r>
          </a:p>
          <a:p>
            <a:pPr lvl="0"/>
            <a:r>
              <a:rPr lang="nl-NL" sz="2800" dirty="0"/>
              <a:t>Juist verwerken gemeentelijke herindeling</a:t>
            </a:r>
          </a:p>
        </p:txBody>
      </p:sp>
    </p:spTree>
    <p:extLst>
      <p:ext uri="{BB962C8B-B14F-4D97-AF65-F5344CB8AC3E}">
        <p14:creationId xmlns:p14="http://schemas.microsoft.com/office/powerpoint/2010/main" val="510794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1A29A2-4075-45DA-9ABA-377E49F598CB}"/>
              </a:ext>
            </a:extLst>
          </p:cNvPr>
          <p:cNvSpPr>
            <a:spLocks noGrp="1"/>
          </p:cNvSpPr>
          <p:nvPr>
            <p:ph type="title"/>
          </p:nvPr>
        </p:nvSpPr>
        <p:spPr/>
        <p:txBody>
          <a:bodyPr>
            <a:normAutofit/>
          </a:bodyPr>
          <a:lstStyle/>
          <a:p>
            <a:r>
              <a:rPr lang="nl-NL" dirty="0"/>
              <a:t>Selectie van de records en afvoeren niet bestaande records</a:t>
            </a:r>
          </a:p>
        </p:txBody>
      </p:sp>
      <p:sp>
        <p:nvSpPr>
          <p:cNvPr id="3" name="Tijdelijke aanduiding voor tekst 2">
            <a:extLst>
              <a:ext uri="{FF2B5EF4-FFF2-40B4-BE49-F238E27FC236}">
                <a16:creationId xmlns:a16="http://schemas.microsoft.com/office/drawing/2014/main" id="{1B3A8D97-21BC-1E8C-581C-DD52F843A098}"/>
              </a:ext>
            </a:extLst>
          </p:cNvPr>
          <p:cNvSpPr>
            <a:spLocks noGrp="1"/>
          </p:cNvSpPr>
          <p:nvPr>
            <p:ph idx="1"/>
          </p:nvPr>
        </p:nvSpPr>
        <p:spPr/>
        <p:txBody>
          <a:bodyPr>
            <a:normAutofit/>
          </a:bodyPr>
          <a:lstStyle/>
          <a:p>
            <a:pPr lvl="0"/>
            <a:r>
              <a:rPr lang="nl-NL" sz="2800" dirty="0"/>
              <a:t>Het CBS selecteert alleen records die op 1 januari van het betreffende jaar geldig zijn.</a:t>
            </a:r>
          </a:p>
          <a:p>
            <a:pPr lvl="0"/>
            <a:r>
              <a:rPr lang="nl-NL" sz="2800" dirty="0"/>
              <a:t>Vervolgens worden de volgende selecties gemaakt:</a:t>
            </a:r>
            <a:br>
              <a:rPr lang="nl-NL" sz="2800" dirty="0"/>
            </a:br>
            <a:r>
              <a:rPr lang="nl-NL" sz="2800" dirty="0"/>
              <a:t>- Alleen de WOZ-objecten met status “0, actief”.</a:t>
            </a:r>
            <a:br>
              <a:rPr lang="nl-NL" sz="2800" dirty="0"/>
            </a:br>
            <a:r>
              <a:rPr lang="nl-NL" sz="2800" dirty="0"/>
              <a:t>- De gebruikscode moet gevuld zijn en mag niet gelijk zijn aan 80</a:t>
            </a:r>
            <a:br>
              <a:rPr lang="nl-NL" sz="2800" dirty="0"/>
            </a:br>
            <a:r>
              <a:rPr lang="nl-NL" sz="2800" dirty="0"/>
              <a:t>- De OZB-vrijstellingscode moet gevuld zijn</a:t>
            </a:r>
          </a:p>
          <a:p>
            <a:pPr lvl="0"/>
            <a:endParaRPr lang="nl-NL" dirty="0"/>
          </a:p>
          <a:p>
            <a:pPr marL="0" indent="0">
              <a:buNone/>
            </a:pPr>
            <a:r>
              <a:rPr lang="nl-NL" dirty="0"/>
              <a:t>Aandachtspunt: Niet bestaande WOZ-objecten afvoeren</a:t>
            </a:r>
          </a:p>
          <a:p>
            <a:pPr lvl="0"/>
            <a:endParaRPr lang="nl-NL" sz="2800" dirty="0"/>
          </a:p>
        </p:txBody>
      </p:sp>
    </p:spTree>
    <p:extLst>
      <p:ext uri="{BB962C8B-B14F-4D97-AF65-F5344CB8AC3E}">
        <p14:creationId xmlns:p14="http://schemas.microsoft.com/office/powerpoint/2010/main" val="2592170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329F6-9DBB-5F0C-CC60-A3550D979C16}"/>
              </a:ext>
            </a:extLst>
          </p:cNvPr>
          <p:cNvSpPr>
            <a:spLocks noGrp="1"/>
          </p:cNvSpPr>
          <p:nvPr>
            <p:ph type="title"/>
          </p:nvPr>
        </p:nvSpPr>
        <p:spPr/>
        <p:txBody>
          <a:bodyPr>
            <a:normAutofit/>
          </a:bodyPr>
          <a:lstStyle/>
          <a:p>
            <a:r>
              <a:rPr lang="nl-NL" dirty="0"/>
              <a:t>Berekening Belastingcapaciteit</a:t>
            </a:r>
          </a:p>
        </p:txBody>
      </p:sp>
      <p:sp>
        <p:nvSpPr>
          <p:cNvPr id="3" name="Tijdelijke aanduiding voor tekst 2">
            <a:extLst>
              <a:ext uri="{FF2B5EF4-FFF2-40B4-BE49-F238E27FC236}">
                <a16:creationId xmlns:a16="http://schemas.microsoft.com/office/drawing/2014/main" id="{8204038E-12DD-6ACF-564B-9E063369C11A}"/>
              </a:ext>
            </a:extLst>
          </p:cNvPr>
          <p:cNvSpPr>
            <a:spLocks noGrp="1"/>
          </p:cNvSpPr>
          <p:nvPr>
            <p:ph idx="1"/>
          </p:nvPr>
        </p:nvSpPr>
        <p:spPr/>
        <p:txBody>
          <a:bodyPr>
            <a:normAutofit/>
          </a:bodyPr>
          <a:lstStyle/>
          <a:p>
            <a:pPr marL="0" lvl="0" indent="0">
              <a:buNone/>
            </a:pPr>
            <a:r>
              <a:rPr lang="nl-NL" sz="2400" dirty="0" err="1">
                <a:solidFill>
                  <a:srgbClr val="00B050"/>
                </a:solidFill>
              </a:rPr>
              <a:t>BelastingcapaciteitWoningen</a:t>
            </a:r>
            <a:r>
              <a:rPr lang="nl-NL" sz="2400" dirty="0"/>
              <a:t> = </a:t>
            </a:r>
            <a:r>
              <a:rPr lang="nl-NL" sz="2400" dirty="0" err="1">
                <a:solidFill>
                  <a:srgbClr val="0070C0"/>
                </a:solidFill>
              </a:rPr>
              <a:t>OZBcapaciteitWoningen</a:t>
            </a:r>
            <a:r>
              <a:rPr lang="nl-NL" sz="2400" dirty="0"/>
              <a:t> + </a:t>
            </a:r>
            <a:r>
              <a:rPr lang="nl-NL" sz="2400" dirty="0" err="1">
                <a:solidFill>
                  <a:schemeClr val="accent4">
                    <a:lumMod val="75000"/>
                  </a:schemeClr>
                </a:solidFill>
              </a:rPr>
              <a:t>BijtellingWoningen</a:t>
            </a:r>
            <a:endParaRPr lang="nl-NL" sz="2400" dirty="0">
              <a:solidFill>
                <a:schemeClr val="accent4">
                  <a:lumMod val="75000"/>
                </a:schemeClr>
              </a:solidFill>
            </a:endParaRPr>
          </a:p>
          <a:p>
            <a:pPr lvl="0"/>
            <a:endParaRPr lang="nl-NL" sz="2400" dirty="0"/>
          </a:p>
          <a:p>
            <a:pPr marL="0" lvl="0" indent="0">
              <a:buNone/>
            </a:pPr>
            <a:r>
              <a:rPr lang="nl-NL" sz="2400" dirty="0" err="1">
                <a:solidFill>
                  <a:srgbClr val="0070C0"/>
                </a:solidFill>
              </a:rPr>
              <a:t>OZBcapaciteitWoningen</a:t>
            </a:r>
            <a:r>
              <a:rPr lang="nl-NL" sz="2400" dirty="0"/>
              <a:t>=</a:t>
            </a:r>
            <a:br>
              <a:rPr lang="nl-NL" sz="2400" dirty="0"/>
            </a:br>
            <a:r>
              <a:rPr lang="nl-NL" sz="2400" dirty="0"/>
              <a:t>+</a:t>
            </a:r>
            <a:r>
              <a:rPr lang="nl-NL" sz="2400" i="1" dirty="0" err="1"/>
              <a:t>VastgesteldeWaardeWoningenzondervrijstelling</a:t>
            </a:r>
            <a:r>
              <a:rPr lang="nl-NL" sz="2400" dirty="0"/>
              <a:t> +</a:t>
            </a:r>
            <a:r>
              <a:rPr lang="nl-NL" sz="2400" i="1" dirty="0" err="1"/>
              <a:t>VastgesteldeWaardeWoningenMetFacultatieveVrijstelling</a:t>
            </a:r>
            <a:br>
              <a:rPr lang="nl-NL" sz="2400" dirty="0"/>
            </a:br>
            <a:r>
              <a:rPr lang="nl-NL" sz="2400" dirty="0"/>
              <a:t>+</a:t>
            </a:r>
            <a:r>
              <a:rPr lang="nl-NL" sz="2400" i="1" dirty="0" err="1"/>
              <a:t>HeffingsmaatstafOZBWoningenMetVerplichteVrijstelling</a:t>
            </a:r>
            <a:r>
              <a:rPr lang="nl-NL" sz="2400" dirty="0"/>
              <a:t> </a:t>
            </a:r>
            <a:br>
              <a:rPr lang="nl-NL" sz="2400" dirty="0"/>
            </a:br>
            <a:endParaRPr lang="nl-NL" sz="2400" dirty="0"/>
          </a:p>
          <a:p>
            <a:pPr marL="0" indent="0">
              <a:buNone/>
            </a:pPr>
            <a:r>
              <a:rPr lang="nl-NL" sz="2400" dirty="0" err="1">
                <a:solidFill>
                  <a:schemeClr val="accent4">
                    <a:lumMod val="75000"/>
                  </a:schemeClr>
                </a:solidFill>
              </a:rPr>
              <a:t>BijtellingWoningen</a:t>
            </a:r>
            <a:r>
              <a:rPr lang="nl-NL" sz="2400" dirty="0"/>
              <a:t>= inschatting ontbrekende waarden</a:t>
            </a:r>
          </a:p>
          <a:p>
            <a:pPr marL="0" lvl="0" indent="0">
              <a:buNone/>
            </a:pPr>
            <a:endParaRPr lang="nl-NL" sz="2400" dirty="0"/>
          </a:p>
        </p:txBody>
      </p:sp>
    </p:spTree>
    <p:extLst>
      <p:ext uri="{BB962C8B-B14F-4D97-AF65-F5344CB8AC3E}">
        <p14:creationId xmlns:p14="http://schemas.microsoft.com/office/powerpoint/2010/main" val="1062954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1256D7-404E-44DC-BECA-B19F67456149}"/>
              </a:ext>
            </a:extLst>
          </p:cNvPr>
          <p:cNvSpPr>
            <a:spLocks noGrp="1"/>
          </p:cNvSpPr>
          <p:nvPr>
            <p:ph type="title"/>
          </p:nvPr>
        </p:nvSpPr>
        <p:spPr/>
        <p:txBody>
          <a:bodyPr>
            <a:normAutofit/>
          </a:bodyPr>
          <a:lstStyle/>
          <a:p>
            <a:r>
              <a:rPr lang="nl-NL" dirty="0"/>
              <a:t>Berekening Amendement De Pater</a:t>
            </a:r>
          </a:p>
        </p:txBody>
      </p:sp>
      <p:sp>
        <p:nvSpPr>
          <p:cNvPr id="3" name="Tijdelijke aanduiding voor tekst 2">
            <a:extLst>
              <a:ext uri="{FF2B5EF4-FFF2-40B4-BE49-F238E27FC236}">
                <a16:creationId xmlns:a16="http://schemas.microsoft.com/office/drawing/2014/main" id="{57F86DC5-45B4-9110-E3B3-977DC9032FE5}"/>
              </a:ext>
            </a:extLst>
          </p:cNvPr>
          <p:cNvSpPr>
            <a:spLocks noGrp="1"/>
          </p:cNvSpPr>
          <p:nvPr>
            <p:ph idx="1"/>
          </p:nvPr>
        </p:nvSpPr>
        <p:spPr>
          <a:xfrm>
            <a:off x="838200" y="1825625"/>
            <a:ext cx="10694158" cy="4351338"/>
          </a:xfrm>
        </p:spPr>
        <p:txBody>
          <a:bodyPr>
            <a:normAutofit/>
          </a:bodyPr>
          <a:lstStyle/>
          <a:p>
            <a:pPr marL="0" lvl="0" indent="0">
              <a:buNone/>
            </a:pPr>
            <a:r>
              <a:rPr lang="nl-NL" sz="2800" dirty="0" err="1">
                <a:solidFill>
                  <a:srgbClr val="0070C0"/>
                </a:solidFill>
              </a:rPr>
              <a:t>EffectAmendementDePater</a:t>
            </a:r>
            <a:r>
              <a:rPr lang="nl-NL" sz="2800" dirty="0"/>
              <a:t>=</a:t>
            </a:r>
          </a:p>
          <a:p>
            <a:pPr marL="0" lvl="0" indent="0">
              <a:buNone/>
            </a:pPr>
            <a:r>
              <a:rPr lang="nl-NL" sz="2800" i="1" dirty="0" err="1"/>
              <a:t>HeffingsmaatstafOZB</a:t>
            </a:r>
            <a:r>
              <a:rPr lang="nl-NL" sz="2800" dirty="0"/>
              <a:t> - </a:t>
            </a:r>
            <a:r>
              <a:rPr lang="nl-NL" sz="2800" i="1" dirty="0" err="1"/>
              <a:t>HeffingsmaatstafOZBgebruikers</a:t>
            </a:r>
            <a:br>
              <a:rPr lang="nl-NL" sz="2800" i="1" dirty="0"/>
            </a:br>
            <a:endParaRPr lang="nl-NL" sz="2800" i="1" dirty="0"/>
          </a:p>
          <a:p>
            <a:pPr marL="0" lvl="0" indent="0">
              <a:buNone/>
            </a:pPr>
            <a:r>
              <a:rPr lang="nl-NL" sz="2800" dirty="0"/>
              <a:t>Voor alle WOZ-objecten waarvoor geldt:</a:t>
            </a:r>
          </a:p>
          <a:p>
            <a:pPr lvl="0"/>
            <a:r>
              <a:rPr lang="nl-NL" sz="2800" dirty="0"/>
              <a:t>Gebruikscode 20, 21 of 30</a:t>
            </a:r>
          </a:p>
          <a:p>
            <a:pPr lvl="0"/>
            <a:r>
              <a:rPr lang="nl-NL" sz="2800" i="1" dirty="0" err="1"/>
              <a:t>HeffingsmaatstafOZB</a:t>
            </a:r>
            <a:r>
              <a:rPr lang="nl-NL" sz="2800" dirty="0"/>
              <a:t> is niet gelijk aan </a:t>
            </a:r>
            <a:r>
              <a:rPr lang="nl-NL" sz="2800" i="1" dirty="0" err="1"/>
              <a:t>HeffingsmaatstafOZBgebruikers</a:t>
            </a:r>
            <a:endParaRPr lang="nl-NL" sz="2800" i="1" dirty="0"/>
          </a:p>
          <a:p>
            <a:pPr lvl="0"/>
            <a:r>
              <a:rPr lang="nl-NL" sz="2800" i="1" dirty="0" err="1"/>
              <a:t>HeffingsmaatstafOZBgebruikers</a:t>
            </a:r>
            <a:r>
              <a:rPr lang="nl-NL" sz="2800" dirty="0"/>
              <a:t> is niet gelijk aan 0 en niet leeg</a:t>
            </a:r>
          </a:p>
          <a:p>
            <a:endParaRPr lang="nl-NL" dirty="0"/>
          </a:p>
        </p:txBody>
      </p:sp>
    </p:spTree>
    <p:extLst>
      <p:ext uri="{BB962C8B-B14F-4D97-AF65-F5344CB8AC3E}">
        <p14:creationId xmlns:p14="http://schemas.microsoft.com/office/powerpoint/2010/main" val="2022271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25BB2D-8CC8-A1EA-727F-A9C3C6689CDF}"/>
              </a:ext>
            </a:extLst>
          </p:cNvPr>
          <p:cNvSpPr>
            <a:spLocks noGrp="1"/>
          </p:cNvSpPr>
          <p:nvPr>
            <p:ph type="title"/>
          </p:nvPr>
        </p:nvSpPr>
        <p:spPr/>
        <p:txBody>
          <a:bodyPr>
            <a:normAutofit/>
          </a:bodyPr>
          <a:lstStyle/>
          <a:p>
            <a:r>
              <a:rPr lang="nl-NL" dirty="0"/>
              <a:t>Gebruikscode woning/niet-woning</a:t>
            </a:r>
          </a:p>
        </p:txBody>
      </p:sp>
      <p:sp>
        <p:nvSpPr>
          <p:cNvPr id="3" name="Tijdelijke aanduiding voor tekst 2">
            <a:extLst>
              <a:ext uri="{FF2B5EF4-FFF2-40B4-BE49-F238E27FC236}">
                <a16:creationId xmlns:a16="http://schemas.microsoft.com/office/drawing/2014/main" id="{662F8AA6-47FA-B3F0-1A85-7D118231B50E}"/>
              </a:ext>
            </a:extLst>
          </p:cNvPr>
          <p:cNvSpPr>
            <a:spLocks noGrp="1"/>
          </p:cNvSpPr>
          <p:nvPr>
            <p:ph idx="1"/>
          </p:nvPr>
        </p:nvSpPr>
        <p:spPr/>
        <p:txBody>
          <a:bodyPr>
            <a:noAutofit/>
          </a:bodyPr>
          <a:lstStyle/>
          <a:p>
            <a:pPr lvl="0"/>
            <a:r>
              <a:rPr lang="nl-NL" sz="2800" dirty="0"/>
              <a:t>Een klein aantal gemeenten geeft nog een wijziging door aan het CBS</a:t>
            </a:r>
          </a:p>
          <a:p>
            <a:pPr lvl="0"/>
            <a:r>
              <a:rPr lang="nl-NL" sz="2800" dirty="0"/>
              <a:t>Bij een deel gaat het dan om een verschuiving tussen woningen en niet-woningen</a:t>
            </a:r>
          </a:p>
          <a:p>
            <a:pPr lvl="0"/>
            <a:r>
              <a:rPr lang="nl-NL" dirty="0"/>
              <a:t>Niet altijd duidelijk wat de oorzaak is</a:t>
            </a:r>
          </a:p>
          <a:p>
            <a:pPr lvl="0"/>
            <a:r>
              <a:rPr lang="nl-NL" sz="2800" dirty="0"/>
              <a:t>Mogelijk verschil tussen gehanteerde tarief en gebruikscode</a:t>
            </a:r>
            <a:br>
              <a:rPr lang="nl-NL" sz="2800" dirty="0"/>
            </a:br>
            <a:endParaRPr lang="nl-NL" sz="2800" dirty="0"/>
          </a:p>
        </p:txBody>
      </p:sp>
    </p:spTree>
    <p:extLst>
      <p:ext uri="{BB962C8B-B14F-4D97-AF65-F5344CB8AC3E}">
        <p14:creationId xmlns:p14="http://schemas.microsoft.com/office/powerpoint/2010/main" val="4234845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Slido</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b="1" dirty="0"/>
              <a:t>Zijn er in uw gemeente objecten die een niet-woning gebruikscode </a:t>
            </a:r>
            <a:r>
              <a:rPr lang="nl-NL" dirty="0"/>
              <a:t>(20, 21, 30, 31 of 40) </a:t>
            </a:r>
            <a:r>
              <a:rPr lang="nl-NL" b="1" dirty="0"/>
              <a:t>hebben, maar een woningtarief opgelegd krijgen</a:t>
            </a:r>
            <a:r>
              <a:rPr lang="nl-NL" dirty="0"/>
              <a:t>?</a:t>
            </a:r>
          </a:p>
          <a:p>
            <a:pPr marL="0" indent="0">
              <a:buNone/>
            </a:pPr>
            <a:endParaRPr lang="nl-NL" dirty="0"/>
          </a:p>
          <a:p>
            <a:pPr marL="0" indent="0">
              <a:buNone/>
            </a:pPr>
            <a:r>
              <a:rPr lang="nl-NL" dirty="0"/>
              <a:t>Antwoorden:</a:t>
            </a:r>
          </a:p>
          <a:p>
            <a:pPr marL="514350" indent="-514350">
              <a:buAutoNum type="arabicPeriod"/>
            </a:pPr>
            <a:r>
              <a:rPr lang="nl-NL" dirty="0"/>
              <a:t>Komt in onze gemeente </a:t>
            </a:r>
            <a:r>
              <a:rPr lang="nl-NL" b="1" dirty="0"/>
              <a:t>niet</a:t>
            </a:r>
            <a:r>
              <a:rPr lang="nl-NL" dirty="0"/>
              <a:t> voor</a:t>
            </a:r>
          </a:p>
          <a:p>
            <a:pPr marL="514350" indent="-514350">
              <a:buAutoNum type="arabicPeriod"/>
            </a:pPr>
            <a:r>
              <a:rPr lang="nl-NL" dirty="0"/>
              <a:t>Komt in onze gemeente </a:t>
            </a:r>
            <a:r>
              <a:rPr lang="nl-NL" b="1" dirty="0"/>
              <a:t>wel</a:t>
            </a:r>
            <a:r>
              <a:rPr lang="nl-NL" dirty="0"/>
              <a:t> voor</a:t>
            </a:r>
          </a:p>
          <a:p>
            <a:pPr marL="514350" indent="-514350">
              <a:buAutoNum type="arabicPeriod"/>
            </a:pPr>
            <a:r>
              <a:rPr lang="nl-NL" dirty="0"/>
              <a:t>Onbekend</a:t>
            </a:r>
          </a:p>
        </p:txBody>
      </p:sp>
    </p:spTree>
    <p:extLst>
      <p:ext uri="{BB962C8B-B14F-4D97-AF65-F5344CB8AC3E}">
        <p14:creationId xmlns:p14="http://schemas.microsoft.com/office/powerpoint/2010/main" val="2131405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Slido</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a:t>Als bij de vorige vraag antwoord 2, ‘komt in onze gemeente </a:t>
            </a:r>
            <a:r>
              <a:rPr lang="nl-NL" b="1" dirty="0"/>
              <a:t>wel</a:t>
            </a:r>
            <a:r>
              <a:rPr lang="nl-NL" dirty="0"/>
              <a:t> voor’, is ingevuld, om wat voor soort objecten gaat het dan?</a:t>
            </a:r>
          </a:p>
          <a:p>
            <a:pPr marL="0" indent="0">
              <a:buNone/>
            </a:pPr>
            <a:endParaRPr lang="nl-NL" dirty="0"/>
          </a:p>
          <a:p>
            <a:pPr marL="0" indent="0">
              <a:buNone/>
            </a:pPr>
            <a:r>
              <a:rPr lang="nl-NL" dirty="0"/>
              <a:t>Antwoorden:  deelnemers kunnen tekst insturen</a:t>
            </a:r>
          </a:p>
        </p:txBody>
      </p:sp>
    </p:spTree>
    <p:extLst>
      <p:ext uri="{BB962C8B-B14F-4D97-AF65-F5344CB8AC3E}">
        <p14:creationId xmlns:p14="http://schemas.microsoft.com/office/powerpoint/2010/main" val="695586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08D7D-A113-1CC7-EA96-468AE130227E}"/>
              </a:ext>
            </a:extLst>
          </p:cNvPr>
          <p:cNvSpPr>
            <a:spLocks noGrp="1"/>
          </p:cNvSpPr>
          <p:nvPr>
            <p:ph type="title"/>
          </p:nvPr>
        </p:nvSpPr>
        <p:spPr/>
        <p:txBody>
          <a:bodyPr>
            <a:normAutofit/>
          </a:bodyPr>
          <a:lstStyle/>
          <a:p>
            <a:r>
              <a:rPr lang="nl-NL" dirty="0"/>
              <a:t>Tijdige vulling WOZ-waarde</a:t>
            </a:r>
          </a:p>
        </p:txBody>
      </p:sp>
      <p:pic>
        <p:nvPicPr>
          <p:cNvPr id="5" name="Afbeelding 4" descr="Grafiek afloop percentage geblokkeerde objecten"/>
          <p:cNvPicPr>
            <a:picLocks noChangeAspect="1"/>
          </p:cNvPicPr>
          <p:nvPr/>
        </p:nvPicPr>
        <p:blipFill>
          <a:blip r:embed="rId3"/>
          <a:stretch>
            <a:fillRect/>
          </a:stretch>
        </p:blipFill>
        <p:spPr>
          <a:xfrm>
            <a:off x="790246" y="1487607"/>
            <a:ext cx="10611507" cy="4587266"/>
          </a:xfrm>
          <a:prstGeom prst="rect">
            <a:avLst/>
          </a:prstGeom>
          <a:ln>
            <a:solidFill>
              <a:schemeClr val="accent1"/>
            </a:solidFill>
          </a:ln>
        </p:spPr>
      </p:pic>
      <p:sp>
        <p:nvSpPr>
          <p:cNvPr id="7" name="Tekstvak 6"/>
          <p:cNvSpPr txBox="1"/>
          <p:nvPr/>
        </p:nvSpPr>
        <p:spPr>
          <a:xfrm>
            <a:off x="736979" y="6388771"/>
            <a:ext cx="10904561" cy="369332"/>
          </a:xfrm>
          <a:prstGeom prst="rect">
            <a:avLst/>
          </a:prstGeom>
          <a:noFill/>
        </p:spPr>
        <p:txBody>
          <a:bodyPr wrap="square" rtlCol="0">
            <a:spAutoFit/>
          </a:bodyPr>
          <a:lstStyle/>
          <a:p>
            <a:r>
              <a:rPr lang="nl-NL" dirty="0"/>
              <a:t>Waardevulling LVWOZ 2022, </a:t>
            </a:r>
            <a:r>
              <a:rPr lang="nl-NL" dirty="0" err="1"/>
              <a:t>waardepeildatum</a:t>
            </a:r>
            <a:r>
              <a:rPr lang="nl-NL" dirty="0"/>
              <a:t> 2021 </a:t>
            </a:r>
          </a:p>
        </p:txBody>
      </p:sp>
    </p:spTree>
    <p:extLst>
      <p:ext uri="{BB962C8B-B14F-4D97-AF65-F5344CB8AC3E}">
        <p14:creationId xmlns:p14="http://schemas.microsoft.com/office/powerpoint/2010/main" val="2793616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8A5823-3EEF-859E-7BFD-D19C653A98CD}"/>
              </a:ext>
            </a:extLst>
          </p:cNvPr>
          <p:cNvSpPr>
            <a:spLocks noGrp="1"/>
          </p:cNvSpPr>
          <p:nvPr>
            <p:ph type="ctrTitle"/>
          </p:nvPr>
        </p:nvSpPr>
        <p:spPr>
          <a:xfrm>
            <a:off x="1524000" y="1122363"/>
            <a:ext cx="9144000" cy="2387600"/>
          </a:xfrm>
        </p:spPr>
        <p:txBody>
          <a:bodyPr/>
          <a:lstStyle/>
          <a:p>
            <a:r>
              <a:rPr lang="nl-NL" dirty="0"/>
              <a:t>Synchroniciteit LV WOZ, juistheid belastingcapaciteit</a:t>
            </a:r>
          </a:p>
        </p:txBody>
      </p:sp>
      <p:sp>
        <p:nvSpPr>
          <p:cNvPr id="3" name="Ondertitel 2">
            <a:extLst>
              <a:ext uri="{FF2B5EF4-FFF2-40B4-BE49-F238E27FC236}">
                <a16:creationId xmlns:a16="http://schemas.microsoft.com/office/drawing/2014/main" id="{622458B8-3B76-4639-E66E-81A5DEF94BB9}"/>
              </a:ext>
            </a:extLst>
          </p:cNvPr>
          <p:cNvSpPr>
            <a:spLocks noGrp="1"/>
          </p:cNvSpPr>
          <p:nvPr>
            <p:ph type="subTitle" idx="1"/>
          </p:nvPr>
        </p:nvSpPr>
        <p:spPr>
          <a:xfrm>
            <a:off x="1524000" y="3602038"/>
            <a:ext cx="9144000" cy="2659866"/>
          </a:xfrm>
        </p:spPr>
        <p:txBody>
          <a:bodyPr>
            <a:normAutofit/>
          </a:bodyPr>
          <a:lstStyle/>
          <a:p>
            <a:endParaRPr lang="nl-NL" sz="3100" dirty="0"/>
          </a:p>
          <a:p>
            <a:endParaRPr lang="nl-NL" dirty="0"/>
          </a:p>
          <a:p>
            <a:endParaRPr lang="nl-NL" dirty="0"/>
          </a:p>
          <a:p>
            <a:r>
              <a:rPr lang="nl-NL" sz="2000" dirty="0"/>
              <a:t>24 november 2022</a:t>
            </a:r>
          </a:p>
          <a:p>
            <a:endParaRPr lang="nl-NL" dirty="0"/>
          </a:p>
        </p:txBody>
      </p:sp>
      <p:pic>
        <p:nvPicPr>
          <p:cNvPr id="9" name="Afbeelding 8" descr="Nieuwe logo Waarderingskamer">
            <a:extLst>
              <a:ext uri="{FF2B5EF4-FFF2-40B4-BE49-F238E27FC236}">
                <a16:creationId xmlns:a16="http://schemas.microsoft.com/office/drawing/2014/main" id="{41892850-C807-B81F-771A-4376E1C66BCC}"/>
              </a:ext>
            </a:extLst>
          </p:cNvPr>
          <p:cNvPicPr>
            <a:picLocks noChangeAspect="1"/>
          </p:cNvPicPr>
          <p:nvPr/>
        </p:nvPicPr>
        <p:blipFill>
          <a:blip r:embed="rId3"/>
          <a:stretch>
            <a:fillRect/>
          </a:stretch>
        </p:blipFill>
        <p:spPr>
          <a:xfrm>
            <a:off x="8367963" y="5735637"/>
            <a:ext cx="3499184" cy="830062"/>
          </a:xfrm>
          <a:prstGeom prst="rect">
            <a:avLst/>
          </a:prstGeom>
        </p:spPr>
      </p:pic>
      <p:pic>
        <p:nvPicPr>
          <p:cNvPr id="4" name="Afbeelding 3" descr="Logo programma vakbekwaamheid Waarderingskamer">
            <a:extLst>
              <a:ext uri="{FF2B5EF4-FFF2-40B4-BE49-F238E27FC236}">
                <a16:creationId xmlns:a16="http://schemas.microsoft.com/office/drawing/2014/main" id="{E8E55D1F-BACC-5BCB-70A9-2496BB7A7920}"/>
              </a:ext>
            </a:extLst>
          </p:cNvPr>
          <p:cNvPicPr>
            <a:picLocks noChangeAspect="1"/>
          </p:cNvPicPr>
          <p:nvPr/>
        </p:nvPicPr>
        <p:blipFill>
          <a:blip r:embed="rId4"/>
          <a:stretch>
            <a:fillRect/>
          </a:stretch>
        </p:blipFill>
        <p:spPr>
          <a:xfrm>
            <a:off x="4337151" y="3814763"/>
            <a:ext cx="3517697" cy="871804"/>
          </a:xfrm>
          <a:prstGeom prst="rect">
            <a:avLst/>
          </a:prstGeom>
        </p:spPr>
      </p:pic>
      <p:pic>
        <p:nvPicPr>
          <p:cNvPr id="5" name="Afbeelding 4" descr="Logo CBS">
            <a:extLst>
              <a:ext uri="{FF2B5EF4-FFF2-40B4-BE49-F238E27FC236}">
                <a16:creationId xmlns:a16="http://schemas.microsoft.com/office/drawing/2014/main" id="{463B9685-D912-FA2E-0004-AF5F73D81A8A}"/>
              </a:ext>
            </a:extLst>
          </p:cNvPr>
          <p:cNvPicPr>
            <a:picLocks noChangeAspect="1"/>
          </p:cNvPicPr>
          <p:nvPr/>
        </p:nvPicPr>
        <p:blipFill>
          <a:blip r:embed="rId5"/>
          <a:stretch>
            <a:fillRect/>
          </a:stretch>
        </p:blipFill>
        <p:spPr>
          <a:xfrm>
            <a:off x="1436623" y="4792561"/>
            <a:ext cx="1365251" cy="1365251"/>
          </a:xfrm>
          <a:prstGeom prst="rect">
            <a:avLst/>
          </a:prstGeom>
        </p:spPr>
      </p:pic>
    </p:spTree>
    <p:extLst>
      <p:ext uri="{BB962C8B-B14F-4D97-AF65-F5344CB8AC3E}">
        <p14:creationId xmlns:p14="http://schemas.microsoft.com/office/powerpoint/2010/main" val="284528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Verschillen per gemeente (juni 2022)</a:t>
            </a:r>
          </a:p>
        </p:txBody>
      </p:sp>
      <p:sp>
        <p:nvSpPr>
          <p:cNvPr id="3" name="Tijdelijke aanduiding voor inhoud 2"/>
          <p:cNvSpPr>
            <a:spLocks noGrp="1"/>
          </p:cNvSpPr>
          <p:nvPr>
            <p:ph idx="1"/>
          </p:nvPr>
        </p:nvSpPr>
        <p:spPr/>
        <p:txBody>
          <a:bodyPr/>
          <a:lstStyle/>
          <a:p>
            <a:r>
              <a:rPr lang="nl-NL" dirty="0"/>
              <a:t>162 gemeenten waarbij meer dan 99% objecten een waarde heeft</a:t>
            </a:r>
          </a:p>
          <a:p>
            <a:r>
              <a:rPr lang="nl-NL" dirty="0"/>
              <a:t>298 gemeenten waarbij meer dan 95% objecten een waarde heeft</a:t>
            </a:r>
          </a:p>
        </p:txBody>
      </p:sp>
      <p:sp>
        <p:nvSpPr>
          <p:cNvPr id="4" name="Tekstvak 3">
            <a:extLst>
              <a:ext uri="{FF2B5EF4-FFF2-40B4-BE49-F238E27FC236}">
                <a16:creationId xmlns:a16="http://schemas.microsoft.com/office/drawing/2014/main" id="{BFF458CC-5E74-828F-F076-6BA2943B4EBE}"/>
              </a:ext>
            </a:extLst>
          </p:cNvPr>
          <p:cNvSpPr txBox="1"/>
          <p:nvPr/>
        </p:nvSpPr>
        <p:spPr>
          <a:xfrm>
            <a:off x="736979" y="6095470"/>
            <a:ext cx="10904561" cy="369332"/>
          </a:xfrm>
          <a:prstGeom prst="rect">
            <a:avLst/>
          </a:prstGeom>
          <a:noFill/>
        </p:spPr>
        <p:txBody>
          <a:bodyPr wrap="square" rtlCol="0">
            <a:spAutoFit/>
          </a:bodyPr>
          <a:lstStyle/>
          <a:p>
            <a:r>
              <a:rPr lang="nl-NL" dirty="0"/>
              <a:t>Waardevulling LVWOZ 2022, </a:t>
            </a:r>
            <a:r>
              <a:rPr lang="nl-NL" dirty="0" err="1"/>
              <a:t>waardepeildatum</a:t>
            </a:r>
            <a:r>
              <a:rPr lang="nl-NL" dirty="0"/>
              <a:t> 2021 </a:t>
            </a:r>
          </a:p>
        </p:txBody>
      </p:sp>
    </p:spTree>
    <p:extLst>
      <p:ext uri="{BB962C8B-B14F-4D97-AF65-F5344CB8AC3E}">
        <p14:creationId xmlns:p14="http://schemas.microsoft.com/office/powerpoint/2010/main" val="3694048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Slido</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a:t>Voor welke WOZ-objecten lukt het niet om aan het begin van het jaar direct een beschikking te nemen?</a:t>
            </a:r>
          </a:p>
          <a:p>
            <a:pPr marL="0" indent="0">
              <a:buNone/>
            </a:pPr>
            <a:endParaRPr lang="nl-NL" dirty="0"/>
          </a:p>
          <a:p>
            <a:pPr marL="0" indent="0">
              <a:buNone/>
            </a:pPr>
            <a:endParaRPr lang="nl-NL" dirty="0"/>
          </a:p>
          <a:p>
            <a:pPr marL="0" indent="0">
              <a:buNone/>
            </a:pPr>
            <a:r>
              <a:rPr lang="nl-NL" dirty="0"/>
              <a:t>Antwoord graag in steekwoorden. </a:t>
            </a:r>
          </a:p>
        </p:txBody>
      </p:sp>
    </p:spTree>
    <p:extLst>
      <p:ext uri="{BB962C8B-B14F-4D97-AF65-F5344CB8AC3E}">
        <p14:creationId xmlns:p14="http://schemas.microsoft.com/office/powerpoint/2010/main" val="980340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1ECD7-7478-F3E2-C324-1B623750FD8C}"/>
              </a:ext>
            </a:extLst>
          </p:cNvPr>
          <p:cNvSpPr>
            <a:spLocks noGrp="1"/>
          </p:cNvSpPr>
          <p:nvPr>
            <p:ph type="title"/>
          </p:nvPr>
        </p:nvSpPr>
        <p:spPr/>
        <p:txBody>
          <a:bodyPr/>
          <a:lstStyle/>
          <a:p>
            <a:r>
              <a:rPr lang="nl-NL" dirty="0"/>
              <a:t>Synchrone LV WOZ </a:t>
            </a:r>
          </a:p>
        </p:txBody>
      </p:sp>
      <p:sp>
        <p:nvSpPr>
          <p:cNvPr id="3" name="Tijdelijke aanduiding voor tekst 2">
            <a:extLst>
              <a:ext uri="{FF2B5EF4-FFF2-40B4-BE49-F238E27FC236}">
                <a16:creationId xmlns:a16="http://schemas.microsoft.com/office/drawing/2014/main" id="{6C7D39F4-4C29-0029-7082-82F63651C0C0}"/>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2515231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0373D7-9F03-8B25-EE75-ACD920F33BAF}"/>
              </a:ext>
            </a:extLst>
          </p:cNvPr>
          <p:cNvSpPr>
            <a:spLocks noGrp="1"/>
          </p:cNvSpPr>
          <p:nvPr>
            <p:ph type="title"/>
          </p:nvPr>
        </p:nvSpPr>
        <p:spPr/>
        <p:txBody>
          <a:bodyPr>
            <a:normAutofit/>
          </a:bodyPr>
          <a:lstStyle/>
          <a:p>
            <a:r>
              <a:rPr lang="nl-NL" dirty="0"/>
              <a:t>Welke gegevens spelen een bijzondere rol bij de bepaling van de Belastingcapaciteit?</a:t>
            </a:r>
          </a:p>
        </p:txBody>
      </p:sp>
      <p:sp>
        <p:nvSpPr>
          <p:cNvPr id="3" name="Tijdelijke aanduiding voor tekst 2">
            <a:extLst>
              <a:ext uri="{FF2B5EF4-FFF2-40B4-BE49-F238E27FC236}">
                <a16:creationId xmlns:a16="http://schemas.microsoft.com/office/drawing/2014/main" id="{4C435062-F5FC-E7E3-9AA3-79267BE2545D}"/>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1882643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8B55EE-86F1-88C1-DC91-24EB4BED3875}"/>
              </a:ext>
            </a:extLst>
          </p:cNvPr>
          <p:cNvSpPr>
            <a:spLocks noGrp="1"/>
          </p:cNvSpPr>
          <p:nvPr>
            <p:ph type="title"/>
          </p:nvPr>
        </p:nvSpPr>
        <p:spPr/>
        <p:txBody>
          <a:bodyPr/>
          <a:lstStyle/>
          <a:p>
            <a:pPr algn="ctr"/>
            <a:r>
              <a:rPr lang="nl-NL" dirty="0"/>
              <a:t>Bijzondere rol van de volgende gegevens</a:t>
            </a:r>
          </a:p>
        </p:txBody>
      </p:sp>
      <p:sp>
        <p:nvSpPr>
          <p:cNvPr id="3" name="Tijdelijke aanduiding voor inhoud 2">
            <a:extLst>
              <a:ext uri="{FF2B5EF4-FFF2-40B4-BE49-F238E27FC236}">
                <a16:creationId xmlns:a16="http://schemas.microsoft.com/office/drawing/2014/main" id="{4E4B9417-FCC2-5B8B-ED22-F0A9037992F7}"/>
              </a:ext>
            </a:extLst>
          </p:cNvPr>
          <p:cNvSpPr>
            <a:spLocks noGrp="1"/>
          </p:cNvSpPr>
          <p:nvPr>
            <p:ph idx="1"/>
          </p:nvPr>
        </p:nvSpPr>
        <p:spPr/>
        <p:txBody>
          <a:bodyPr>
            <a:normAutofit fontScale="92500"/>
          </a:bodyPr>
          <a:lstStyle/>
          <a:p>
            <a:r>
              <a:rPr lang="nl-NL" dirty="0"/>
              <a:t>Status WOZ-object</a:t>
            </a:r>
          </a:p>
          <a:p>
            <a:r>
              <a:rPr lang="nl-NL" dirty="0"/>
              <a:t>Gebruikscode WOZ-object</a:t>
            </a:r>
          </a:p>
          <a:p>
            <a:r>
              <a:rPr lang="nl-NL" dirty="0"/>
              <a:t>OZB-vrijstelling</a:t>
            </a:r>
          </a:p>
          <a:p>
            <a:r>
              <a:rPr lang="nl-NL" dirty="0"/>
              <a:t>Vastgestelde waarde</a:t>
            </a:r>
          </a:p>
          <a:p>
            <a:r>
              <a:rPr lang="nl-NL" dirty="0"/>
              <a:t>Heffingsmaatstaf OZB</a:t>
            </a:r>
          </a:p>
          <a:p>
            <a:r>
              <a:rPr lang="nl-NL" dirty="0"/>
              <a:t>Heffingsmaatstaf OZB –Gebruikers</a:t>
            </a:r>
          </a:p>
          <a:p>
            <a:pPr marL="0" indent="0">
              <a:buNone/>
            </a:pPr>
            <a:endParaRPr lang="nl-NL" dirty="0"/>
          </a:p>
          <a:p>
            <a:pPr>
              <a:buFont typeface="Wingdings" panose="05000000000000000000" pitchFamily="2" charset="2"/>
              <a:buChar char="Ø"/>
            </a:pPr>
            <a:r>
              <a:rPr lang="nl-NL" dirty="0"/>
              <a:t> Tijdig beschikken!</a:t>
            </a:r>
          </a:p>
          <a:p>
            <a:pPr>
              <a:buFont typeface="Wingdings" panose="05000000000000000000" pitchFamily="2" charset="2"/>
              <a:buChar char="Ø"/>
            </a:pPr>
            <a:r>
              <a:rPr lang="nl-NL" dirty="0"/>
              <a:t> Juiste/tijdige/snelle afhandelen bezwaren en ambtshalve verminderingen</a:t>
            </a:r>
          </a:p>
          <a:p>
            <a:endParaRPr lang="nl-NL" dirty="0"/>
          </a:p>
          <a:p>
            <a:pPr lvl="1"/>
            <a:endParaRPr lang="nl-NL" dirty="0"/>
          </a:p>
        </p:txBody>
      </p:sp>
    </p:spTree>
    <p:extLst>
      <p:ext uri="{BB962C8B-B14F-4D97-AF65-F5344CB8AC3E}">
        <p14:creationId xmlns:p14="http://schemas.microsoft.com/office/powerpoint/2010/main" val="276135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DD1A88-91B0-2F64-05A0-9FB9F099079B}"/>
              </a:ext>
            </a:extLst>
          </p:cNvPr>
          <p:cNvSpPr>
            <a:spLocks noGrp="1"/>
          </p:cNvSpPr>
          <p:nvPr>
            <p:ph type="title"/>
          </p:nvPr>
        </p:nvSpPr>
        <p:spPr/>
        <p:txBody>
          <a:bodyPr/>
          <a:lstStyle/>
          <a:p>
            <a:pPr algn="ctr"/>
            <a:r>
              <a:rPr lang="nl-NL" dirty="0"/>
              <a:t>Status WOZ-object</a:t>
            </a:r>
          </a:p>
        </p:txBody>
      </p:sp>
      <p:pic>
        <p:nvPicPr>
          <p:cNvPr id="4" name="Afbeelding 3" descr="Schermprint van MijnKadaster">
            <a:extLst>
              <a:ext uri="{FF2B5EF4-FFF2-40B4-BE49-F238E27FC236}">
                <a16:creationId xmlns:a16="http://schemas.microsoft.com/office/drawing/2014/main" id="{A2D1271D-6C6E-B3D3-4D5D-9EA074667438}"/>
              </a:ext>
            </a:extLst>
          </p:cNvPr>
          <p:cNvPicPr>
            <a:picLocks noChangeAspect="1"/>
          </p:cNvPicPr>
          <p:nvPr/>
        </p:nvPicPr>
        <p:blipFill>
          <a:blip r:embed="rId3"/>
          <a:stretch>
            <a:fillRect/>
          </a:stretch>
        </p:blipFill>
        <p:spPr>
          <a:xfrm>
            <a:off x="838200" y="1599886"/>
            <a:ext cx="10545647" cy="4496427"/>
          </a:xfrm>
          <a:prstGeom prst="rect">
            <a:avLst/>
          </a:prstGeom>
        </p:spPr>
      </p:pic>
    </p:spTree>
    <p:extLst>
      <p:ext uri="{BB962C8B-B14F-4D97-AF65-F5344CB8AC3E}">
        <p14:creationId xmlns:p14="http://schemas.microsoft.com/office/powerpoint/2010/main" val="2546593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F3A86C-1821-41A5-7735-52A3A44044A4}"/>
              </a:ext>
            </a:extLst>
          </p:cNvPr>
          <p:cNvSpPr>
            <a:spLocks noGrp="1"/>
          </p:cNvSpPr>
          <p:nvPr>
            <p:ph type="title"/>
          </p:nvPr>
        </p:nvSpPr>
        <p:spPr/>
        <p:txBody>
          <a:bodyPr/>
          <a:lstStyle/>
          <a:p>
            <a:pPr algn="ctr"/>
            <a:r>
              <a:rPr lang="nl-NL" dirty="0"/>
              <a:t>Status WOZ-object</a:t>
            </a:r>
          </a:p>
        </p:txBody>
      </p:sp>
      <p:pic>
        <p:nvPicPr>
          <p:cNvPr id="8" name="Afbeelding 7" descr="Schermprint van MijnKadaster">
            <a:extLst>
              <a:ext uri="{FF2B5EF4-FFF2-40B4-BE49-F238E27FC236}">
                <a16:creationId xmlns:a16="http://schemas.microsoft.com/office/drawing/2014/main" id="{DF175798-BE76-CE75-0E5B-79BA452219D0}"/>
              </a:ext>
            </a:extLst>
          </p:cNvPr>
          <p:cNvPicPr>
            <a:picLocks noChangeAspect="1"/>
          </p:cNvPicPr>
          <p:nvPr/>
        </p:nvPicPr>
        <p:blipFill>
          <a:blip r:embed="rId3"/>
          <a:stretch>
            <a:fillRect/>
          </a:stretch>
        </p:blipFill>
        <p:spPr>
          <a:xfrm>
            <a:off x="608834" y="1476038"/>
            <a:ext cx="10974332" cy="4820323"/>
          </a:xfrm>
          <a:prstGeom prst="rect">
            <a:avLst/>
          </a:prstGeom>
        </p:spPr>
      </p:pic>
    </p:spTree>
    <p:extLst>
      <p:ext uri="{BB962C8B-B14F-4D97-AF65-F5344CB8AC3E}">
        <p14:creationId xmlns:p14="http://schemas.microsoft.com/office/powerpoint/2010/main" val="1622346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8CEB8-0C45-0FA9-7D19-C86D227D8B18}"/>
              </a:ext>
            </a:extLst>
          </p:cNvPr>
          <p:cNvSpPr>
            <a:spLocks noGrp="1"/>
          </p:cNvSpPr>
          <p:nvPr>
            <p:ph type="title"/>
          </p:nvPr>
        </p:nvSpPr>
        <p:spPr/>
        <p:txBody>
          <a:bodyPr/>
          <a:lstStyle/>
          <a:p>
            <a:pPr algn="ctr"/>
            <a:r>
              <a:rPr lang="nl-NL" dirty="0"/>
              <a:t>Status WOZ-object</a:t>
            </a:r>
          </a:p>
        </p:txBody>
      </p:sp>
      <p:pic>
        <p:nvPicPr>
          <p:cNvPr id="13" name="Afbeelding 12" descr="Schermprint van MijnKadaster">
            <a:extLst>
              <a:ext uri="{FF2B5EF4-FFF2-40B4-BE49-F238E27FC236}">
                <a16:creationId xmlns:a16="http://schemas.microsoft.com/office/drawing/2014/main" id="{04A876B0-0FF2-727D-E580-FA72903A0054}"/>
              </a:ext>
            </a:extLst>
          </p:cNvPr>
          <p:cNvPicPr>
            <a:picLocks noChangeAspect="1"/>
          </p:cNvPicPr>
          <p:nvPr/>
        </p:nvPicPr>
        <p:blipFill>
          <a:blip r:embed="rId3"/>
          <a:stretch>
            <a:fillRect/>
          </a:stretch>
        </p:blipFill>
        <p:spPr>
          <a:xfrm>
            <a:off x="604071" y="1547493"/>
            <a:ext cx="10983858" cy="4582164"/>
          </a:xfrm>
          <a:prstGeom prst="rect">
            <a:avLst/>
          </a:prstGeom>
        </p:spPr>
      </p:pic>
    </p:spTree>
    <p:extLst>
      <p:ext uri="{BB962C8B-B14F-4D97-AF65-F5344CB8AC3E}">
        <p14:creationId xmlns:p14="http://schemas.microsoft.com/office/powerpoint/2010/main" val="970949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D8ECED-CAA9-EB44-A851-01C4F3B35763}"/>
              </a:ext>
            </a:extLst>
          </p:cNvPr>
          <p:cNvSpPr>
            <a:spLocks noGrp="1"/>
          </p:cNvSpPr>
          <p:nvPr>
            <p:ph type="title"/>
          </p:nvPr>
        </p:nvSpPr>
        <p:spPr/>
        <p:txBody>
          <a:bodyPr/>
          <a:lstStyle/>
          <a:p>
            <a:pPr algn="ctr"/>
            <a:r>
              <a:rPr lang="nl-NL" dirty="0"/>
              <a:t>Gebruikscode WOZ-object</a:t>
            </a:r>
          </a:p>
        </p:txBody>
      </p:sp>
      <p:pic>
        <p:nvPicPr>
          <p:cNvPr id="12" name="Afbeelding 11" descr="Schermprint van MijnKadaster">
            <a:extLst>
              <a:ext uri="{FF2B5EF4-FFF2-40B4-BE49-F238E27FC236}">
                <a16:creationId xmlns:a16="http://schemas.microsoft.com/office/drawing/2014/main" id="{B1A8B9F6-3F8F-85DC-E0B5-C293B19A0D5A}"/>
              </a:ext>
            </a:extLst>
          </p:cNvPr>
          <p:cNvPicPr>
            <a:picLocks noChangeAspect="1"/>
          </p:cNvPicPr>
          <p:nvPr/>
        </p:nvPicPr>
        <p:blipFill>
          <a:blip r:embed="rId3"/>
          <a:stretch>
            <a:fillRect/>
          </a:stretch>
        </p:blipFill>
        <p:spPr>
          <a:xfrm>
            <a:off x="537397" y="1690688"/>
            <a:ext cx="10964805" cy="4296375"/>
          </a:xfrm>
          <a:prstGeom prst="rect">
            <a:avLst/>
          </a:prstGeom>
        </p:spPr>
      </p:pic>
    </p:spTree>
    <p:extLst>
      <p:ext uri="{BB962C8B-B14F-4D97-AF65-F5344CB8AC3E}">
        <p14:creationId xmlns:p14="http://schemas.microsoft.com/office/powerpoint/2010/main" val="166410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3CAA60-DE96-0ED2-CF3B-BBB3AA1FCA76}"/>
              </a:ext>
            </a:extLst>
          </p:cNvPr>
          <p:cNvSpPr>
            <a:spLocks noGrp="1"/>
          </p:cNvSpPr>
          <p:nvPr>
            <p:ph type="title"/>
          </p:nvPr>
        </p:nvSpPr>
        <p:spPr/>
        <p:txBody>
          <a:bodyPr/>
          <a:lstStyle/>
          <a:p>
            <a:pPr algn="ctr"/>
            <a:endParaRPr lang="nl-NL" dirty="0"/>
          </a:p>
        </p:txBody>
      </p:sp>
      <p:sp>
        <p:nvSpPr>
          <p:cNvPr id="3" name="Tijdelijke aanduiding voor inhoud 2">
            <a:extLst>
              <a:ext uri="{FF2B5EF4-FFF2-40B4-BE49-F238E27FC236}">
                <a16:creationId xmlns:a16="http://schemas.microsoft.com/office/drawing/2014/main" id="{6AF850D3-6A10-6B01-067C-3CE659369690}"/>
              </a:ext>
            </a:extLst>
          </p:cNvPr>
          <p:cNvSpPr>
            <a:spLocks noGrp="1"/>
          </p:cNvSpPr>
          <p:nvPr>
            <p:ph idx="1"/>
          </p:nvPr>
        </p:nvSpPr>
        <p:spPr/>
        <p:txBody>
          <a:bodyPr>
            <a:normAutofit/>
          </a:bodyPr>
          <a:lstStyle/>
          <a:p>
            <a:pPr marL="0" indent="0">
              <a:buNone/>
            </a:pPr>
            <a:endParaRPr lang="nl-NL" sz="4000" dirty="0"/>
          </a:p>
          <a:p>
            <a:pPr marL="0" indent="0" algn="ctr">
              <a:buNone/>
            </a:pPr>
            <a:r>
              <a:rPr lang="nl-NL" sz="4000" dirty="0"/>
              <a:t>Welk type objecten zijn in uw gemeente het lastigst om goed in de LV WOZ te krijgen voor de Belastingcapaciteit? </a:t>
            </a:r>
          </a:p>
          <a:p>
            <a:pPr marL="0" indent="0">
              <a:buNone/>
            </a:pPr>
            <a:endParaRPr lang="nl-NL" sz="4000" dirty="0"/>
          </a:p>
          <a:p>
            <a:pPr marL="0" indent="0">
              <a:buNone/>
            </a:pPr>
            <a:endParaRPr lang="nl-NL" dirty="0"/>
          </a:p>
        </p:txBody>
      </p:sp>
    </p:spTree>
    <p:extLst>
      <p:ext uri="{BB962C8B-B14F-4D97-AF65-F5344CB8AC3E}">
        <p14:creationId xmlns:p14="http://schemas.microsoft.com/office/powerpoint/2010/main" val="1858656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83961A-300D-AA87-4DCB-373B9CDF39E5}"/>
              </a:ext>
            </a:extLst>
          </p:cNvPr>
          <p:cNvSpPr>
            <a:spLocks noGrp="1"/>
          </p:cNvSpPr>
          <p:nvPr>
            <p:ph type="title"/>
          </p:nvPr>
        </p:nvSpPr>
        <p:spPr/>
        <p:txBody>
          <a:bodyPr/>
          <a:lstStyle/>
          <a:p>
            <a:pPr algn="ctr"/>
            <a:r>
              <a:rPr lang="nl-NL" dirty="0"/>
              <a:t>Kennismaken</a:t>
            </a:r>
          </a:p>
        </p:txBody>
      </p:sp>
      <p:sp>
        <p:nvSpPr>
          <p:cNvPr id="3" name="Tijdelijke aanduiding voor inhoud 2">
            <a:extLst>
              <a:ext uri="{FF2B5EF4-FFF2-40B4-BE49-F238E27FC236}">
                <a16:creationId xmlns:a16="http://schemas.microsoft.com/office/drawing/2014/main" id="{2894AA12-1D8D-046E-9170-F2C432A32012}"/>
              </a:ext>
            </a:extLst>
          </p:cNvPr>
          <p:cNvSpPr>
            <a:spLocks noGrp="1"/>
          </p:cNvSpPr>
          <p:nvPr>
            <p:ph idx="1"/>
          </p:nvPr>
        </p:nvSpPr>
        <p:spPr/>
        <p:txBody>
          <a:bodyPr>
            <a:normAutofit/>
          </a:bodyPr>
          <a:lstStyle/>
          <a:p>
            <a:pPr marL="0" indent="0">
              <a:buNone/>
            </a:pPr>
            <a:r>
              <a:rPr lang="nl-NL" b="1" dirty="0"/>
              <a:t>Wie bent u?</a:t>
            </a:r>
          </a:p>
          <a:p>
            <a:endParaRPr lang="nl-NL" dirty="0"/>
          </a:p>
          <a:p>
            <a:pPr marL="514350" indent="-514350">
              <a:buFont typeface="+mj-lt"/>
              <a:buAutoNum type="arabicPeriod"/>
            </a:pPr>
            <a:r>
              <a:rPr lang="nl-NL" dirty="0"/>
              <a:t>WOZ-medewerker, betrokken bij de LV WOZ</a:t>
            </a:r>
          </a:p>
          <a:p>
            <a:pPr marL="514350" indent="-514350">
              <a:buFont typeface="+mj-lt"/>
              <a:buAutoNum type="arabicPeriod"/>
            </a:pPr>
            <a:r>
              <a:rPr lang="nl-NL" dirty="0"/>
              <a:t>WOZ-medewerker, niet betrokken bij de LV WOZ</a:t>
            </a:r>
          </a:p>
          <a:p>
            <a:pPr marL="514350" indent="-514350">
              <a:buFont typeface="+mj-lt"/>
              <a:buAutoNum type="arabicPeriod"/>
            </a:pPr>
            <a:r>
              <a:rPr lang="nl-NL" dirty="0"/>
              <a:t>Coördinator of manager</a:t>
            </a:r>
          </a:p>
          <a:p>
            <a:pPr marL="514350" indent="-514350">
              <a:buFont typeface="+mj-lt"/>
              <a:buAutoNum type="arabicPeriod"/>
            </a:pPr>
            <a:r>
              <a:rPr lang="nl-NL" dirty="0"/>
              <a:t>Medewerker gemeentefinanciën (niet WOZ)</a:t>
            </a:r>
          </a:p>
          <a:p>
            <a:pPr marL="514350" indent="-514350">
              <a:buFont typeface="+mj-lt"/>
              <a:buAutoNum type="arabicPeriod"/>
            </a:pPr>
            <a:r>
              <a:rPr lang="nl-NL" dirty="0"/>
              <a:t>Overig</a:t>
            </a:r>
          </a:p>
          <a:p>
            <a:endParaRPr lang="nl-NL" dirty="0"/>
          </a:p>
        </p:txBody>
      </p:sp>
    </p:spTree>
    <p:extLst>
      <p:ext uri="{BB962C8B-B14F-4D97-AF65-F5344CB8AC3E}">
        <p14:creationId xmlns:p14="http://schemas.microsoft.com/office/powerpoint/2010/main" val="1296291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8D5B14-9548-3F01-4A16-2592FFF2C61F}"/>
              </a:ext>
            </a:extLst>
          </p:cNvPr>
          <p:cNvSpPr>
            <a:spLocks noGrp="1"/>
          </p:cNvSpPr>
          <p:nvPr>
            <p:ph type="title"/>
          </p:nvPr>
        </p:nvSpPr>
        <p:spPr/>
        <p:txBody>
          <a:bodyPr/>
          <a:lstStyle/>
          <a:p>
            <a:pPr algn="ctr"/>
            <a:r>
              <a:rPr lang="nl-NL" dirty="0"/>
              <a:t>OZB-vrijstelling</a:t>
            </a:r>
          </a:p>
        </p:txBody>
      </p:sp>
      <p:pic>
        <p:nvPicPr>
          <p:cNvPr id="12" name="Afbeelding 11" descr="Schermprint van MijnKadaster">
            <a:extLst>
              <a:ext uri="{FF2B5EF4-FFF2-40B4-BE49-F238E27FC236}">
                <a16:creationId xmlns:a16="http://schemas.microsoft.com/office/drawing/2014/main" id="{A4A6036C-AF60-ACC2-B8CF-C423EE973121}"/>
              </a:ext>
            </a:extLst>
          </p:cNvPr>
          <p:cNvPicPr>
            <a:picLocks noChangeAspect="1"/>
          </p:cNvPicPr>
          <p:nvPr/>
        </p:nvPicPr>
        <p:blipFill>
          <a:blip r:embed="rId3"/>
          <a:stretch>
            <a:fillRect/>
          </a:stretch>
        </p:blipFill>
        <p:spPr>
          <a:xfrm>
            <a:off x="742203" y="1785676"/>
            <a:ext cx="10707594" cy="3743847"/>
          </a:xfrm>
          <a:prstGeom prst="rect">
            <a:avLst/>
          </a:prstGeom>
        </p:spPr>
      </p:pic>
    </p:spTree>
    <p:extLst>
      <p:ext uri="{BB962C8B-B14F-4D97-AF65-F5344CB8AC3E}">
        <p14:creationId xmlns:p14="http://schemas.microsoft.com/office/powerpoint/2010/main" val="3577921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7D1D24-81A6-8F93-6262-B37263AC25D6}"/>
              </a:ext>
            </a:extLst>
          </p:cNvPr>
          <p:cNvSpPr>
            <a:spLocks noGrp="1"/>
          </p:cNvSpPr>
          <p:nvPr>
            <p:ph type="title"/>
          </p:nvPr>
        </p:nvSpPr>
        <p:spPr/>
        <p:txBody>
          <a:bodyPr/>
          <a:lstStyle/>
          <a:p>
            <a:pPr algn="ctr"/>
            <a:r>
              <a:rPr lang="nl-NL" dirty="0"/>
              <a:t>Heffingsmaatstaf OZB</a:t>
            </a:r>
          </a:p>
        </p:txBody>
      </p:sp>
      <p:pic>
        <p:nvPicPr>
          <p:cNvPr id="11" name="Afbeelding 10" descr="Schermprint van MijnKadaster">
            <a:extLst>
              <a:ext uri="{FF2B5EF4-FFF2-40B4-BE49-F238E27FC236}">
                <a16:creationId xmlns:a16="http://schemas.microsoft.com/office/drawing/2014/main" id="{7A4A7D24-2303-1A24-BC00-CDE298F755FA}"/>
              </a:ext>
            </a:extLst>
          </p:cNvPr>
          <p:cNvPicPr>
            <a:picLocks noChangeAspect="1"/>
          </p:cNvPicPr>
          <p:nvPr/>
        </p:nvPicPr>
        <p:blipFill>
          <a:blip r:embed="rId3"/>
          <a:stretch>
            <a:fillRect/>
          </a:stretch>
        </p:blipFill>
        <p:spPr>
          <a:xfrm>
            <a:off x="61070" y="1347408"/>
            <a:ext cx="12069859" cy="5439534"/>
          </a:xfrm>
          <a:prstGeom prst="rect">
            <a:avLst/>
          </a:prstGeom>
        </p:spPr>
      </p:pic>
    </p:spTree>
    <p:extLst>
      <p:ext uri="{BB962C8B-B14F-4D97-AF65-F5344CB8AC3E}">
        <p14:creationId xmlns:p14="http://schemas.microsoft.com/office/powerpoint/2010/main" val="2692115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885B5-CFA9-BF35-C9BD-D796327165CA}"/>
              </a:ext>
            </a:extLst>
          </p:cNvPr>
          <p:cNvSpPr>
            <a:spLocks noGrp="1"/>
          </p:cNvSpPr>
          <p:nvPr>
            <p:ph type="title"/>
          </p:nvPr>
        </p:nvSpPr>
        <p:spPr/>
        <p:txBody>
          <a:bodyPr/>
          <a:lstStyle/>
          <a:p>
            <a:pPr algn="ctr"/>
            <a:r>
              <a:rPr lang="nl-NL" dirty="0"/>
              <a:t>Vastgestelde waarde en heffingsmaatstaf OZB </a:t>
            </a:r>
          </a:p>
        </p:txBody>
      </p:sp>
      <p:pic>
        <p:nvPicPr>
          <p:cNvPr id="15" name="Afbeelding 14" descr="Schermprint van MijnKadaster">
            <a:extLst>
              <a:ext uri="{FF2B5EF4-FFF2-40B4-BE49-F238E27FC236}">
                <a16:creationId xmlns:a16="http://schemas.microsoft.com/office/drawing/2014/main" id="{06023986-1E92-3631-CC41-0E917FA1AC68}"/>
              </a:ext>
            </a:extLst>
          </p:cNvPr>
          <p:cNvPicPr>
            <a:picLocks noChangeAspect="1"/>
          </p:cNvPicPr>
          <p:nvPr/>
        </p:nvPicPr>
        <p:blipFill>
          <a:blip r:embed="rId3"/>
          <a:stretch>
            <a:fillRect/>
          </a:stretch>
        </p:blipFill>
        <p:spPr>
          <a:xfrm>
            <a:off x="80123" y="1895219"/>
            <a:ext cx="12031754" cy="3658111"/>
          </a:xfrm>
          <a:prstGeom prst="rect">
            <a:avLst/>
          </a:prstGeom>
        </p:spPr>
      </p:pic>
    </p:spTree>
    <p:extLst>
      <p:ext uri="{BB962C8B-B14F-4D97-AF65-F5344CB8AC3E}">
        <p14:creationId xmlns:p14="http://schemas.microsoft.com/office/powerpoint/2010/main" val="1603942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D60026-58DF-E18C-2A9A-E3C10E1E33F4}"/>
              </a:ext>
            </a:extLst>
          </p:cNvPr>
          <p:cNvSpPr>
            <a:spLocks noGrp="1"/>
          </p:cNvSpPr>
          <p:nvPr>
            <p:ph type="title"/>
          </p:nvPr>
        </p:nvSpPr>
        <p:spPr/>
        <p:txBody>
          <a:bodyPr/>
          <a:lstStyle/>
          <a:p>
            <a:pPr algn="ctr"/>
            <a:r>
              <a:rPr lang="nl-NL" dirty="0"/>
              <a:t>Amendement De Pater</a:t>
            </a:r>
          </a:p>
        </p:txBody>
      </p:sp>
      <p:pic>
        <p:nvPicPr>
          <p:cNvPr id="10" name="Afbeelding 9" descr="Schermprint van MijnKadaster">
            <a:extLst>
              <a:ext uri="{FF2B5EF4-FFF2-40B4-BE49-F238E27FC236}">
                <a16:creationId xmlns:a16="http://schemas.microsoft.com/office/drawing/2014/main" id="{EE59C8E0-AC51-7D99-56E1-51C958D773D9}"/>
              </a:ext>
            </a:extLst>
          </p:cNvPr>
          <p:cNvPicPr>
            <a:picLocks noChangeAspect="1"/>
          </p:cNvPicPr>
          <p:nvPr/>
        </p:nvPicPr>
        <p:blipFill>
          <a:blip r:embed="rId3"/>
          <a:stretch>
            <a:fillRect/>
          </a:stretch>
        </p:blipFill>
        <p:spPr>
          <a:xfrm>
            <a:off x="1289967" y="1690688"/>
            <a:ext cx="9612066" cy="4067743"/>
          </a:xfrm>
          <a:prstGeom prst="rect">
            <a:avLst/>
          </a:prstGeom>
        </p:spPr>
      </p:pic>
    </p:spTree>
    <p:extLst>
      <p:ext uri="{BB962C8B-B14F-4D97-AF65-F5344CB8AC3E}">
        <p14:creationId xmlns:p14="http://schemas.microsoft.com/office/powerpoint/2010/main" val="2456188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2051B-404A-6CE6-2E8B-E40DF74EB92C}"/>
              </a:ext>
            </a:extLst>
          </p:cNvPr>
          <p:cNvSpPr>
            <a:spLocks noGrp="1"/>
          </p:cNvSpPr>
          <p:nvPr>
            <p:ph type="title"/>
          </p:nvPr>
        </p:nvSpPr>
        <p:spPr/>
        <p:txBody>
          <a:bodyPr/>
          <a:lstStyle/>
          <a:p>
            <a:pPr algn="ctr"/>
            <a:r>
              <a:rPr lang="nl-NL" dirty="0"/>
              <a:t>Amendement De Pater</a:t>
            </a:r>
          </a:p>
        </p:txBody>
      </p:sp>
      <p:pic>
        <p:nvPicPr>
          <p:cNvPr id="10" name="Afbeelding 9" descr="Schermprint van MijnKadaster">
            <a:extLst>
              <a:ext uri="{FF2B5EF4-FFF2-40B4-BE49-F238E27FC236}">
                <a16:creationId xmlns:a16="http://schemas.microsoft.com/office/drawing/2014/main" id="{7097DDFD-CDA4-6517-75F0-2554D231763E}"/>
              </a:ext>
            </a:extLst>
          </p:cNvPr>
          <p:cNvPicPr>
            <a:picLocks noChangeAspect="1"/>
          </p:cNvPicPr>
          <p:nvPr/>
        </p:nvPicPr>
        <p:blipFill>
          <a:blip r:embed="rId3"/>
          <a:stretch>
            <a:fillRect/>
          </a:stretch>
        </p:blipFill>
        <p:spPr>
          <a:xfrm>
            <a:off x="146807" y="2543051"/>
            <a:ext cx="11898385" cy="1771897"/>
          </a:xfrm>
          <a:prstGeom prst="rect">
            <a:avLst/>
          </a:prstGeom>
        </p:spPr>
      </p:pic>
    </p:spTree>
    <p:extLst>
      <p:ext uri="{BB962C8B-B14F-4D97-AF65-F5344CB8AC3E}">
        <p14:creationId xmlns:p14="http://schemas.microsoft.com/office/powerpoint/2010/main" val="1494908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885B5-CFA9-BF35-C9BD-D796327165CA}"/>
              </a:ext>
            </a:extLst>
          </p:cNvPr>
          <p:cNvSpPr>
            <a:spLocks noGrp="1"/>
          </p:cNvSpPr>
          <p:nvPr>
            <p:ph type="title"/>
          </p:nvPr>
        </p:nvSpPr>
        <p:spPr/>
        <p:txBody>
          <a:bodyPr/>
          <a:lstStyle/>
          <a:p>
            <a:pPr algn="ctr"/>
            <a:r>
              <a:rPr lang="nl-NL" dirty="0"/>
              <a:t>Vastgestelde waarde en heffingsmaatstaf OZB en OZB-gebruikers</a:t>
            </a:r>
          </a:p>
        </p:txBody>
      </p:sp>
      <p:pic>
        <p:nvPicPr>
          <p:cNvPr id="10" name="Afbeelding 9" descr="Schermprint van MijnKadaster">
            <a:extLst>
              <a:ext uri="{FF2B5EF4-FFF2-40B4-BE49-F238E27FC236}">
                <a16:creationId xmlns:a16="http://schemas.microsoft.com/office/drawing/2014/main" id="{0465455E-0990-AAFD-CE4F-A49016499AED}"/>
              </a:ext>
            </a:extLst>
          </p:cNvPr>
          <p:cNvPicPr>
            <a:picLocks noChangeAspect="1"/>
          </p:cNvPicPr>
          <p:nvPr/>
        </p:nvPicPr>
        <p:blipFill>
          <a:blip r:embed="rId3"/>
          <a:stretch>
            <a:fillRect/>
          </a:stretch>
        </p:blipFill>
        <p:spPr>
          <a:xfrm>
            <a:off x="108702" y="2319182"/>
            <a:ext cx="11974596" cy="2219635"/>
          </a:xfrm>
          <a:prstGeom prst="rect">
            <a:avLst/>
          </a:prstGeom>
        </p:spPr>
      </p:pic>
    </p:spTree>
    <p:extLst>
      <p:ext uri="{BB962C8B-B14F-4D97-AF65-F5344CB8AC3E}">
        <p14:creationId xmlns:p14="http://schemas.microsoft.com/office/powerpoint/2010/main" val="2338779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1ECD7-7478-F3E2-C324-1B623750FD8C}"/>
              </a:ext>
            </a:extLst>
          </p:cNvPr>
          <p:cNvSpPr>
            <a:spLocks noGrp="1"/>
          </p:cNvSpPr>
          <p:nvPr>
            <p:ph type="title"/>
          </p:nvPr>
        </p:nvSpPr>
        <p:spPr/>
        <p:txBody>
          <a:bodyPr/>
          <a:lstStyle/>
          <a:p>
            <a:r>
              <a:rPr lang="nl-NL" dirty="0"/>
              <a:t>Hulpmiddelen</a:t>
            </a:r>
          </a:p>
        </p:txBody>
      </p:sp>
      <p:sp>
        <p:nvSpPr>
          <p:cNvPr id="3" name="Tijdelijke aanduiding voor tekst 2">
            <a:extLst>
              <a:ext uri="{FF2B5EF4-FFF2-40B4-BE49-F238E27FC236}">
                <a16:creationId xmlns:a16="http://schemas.microsoft.com/office/drawing/2014/main" id="{6C7D39F4-4C29-0029-7082-82F63651C0C0}"/>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734366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85E7D9-2C60-4339-6118-D6B810AA0755}"/>
              </a:ext>
            </a:extLst>
          </p:cNvPr>
          <p:cNvSpPr>
            <a:spLocks noGrp="1"/>
          </p:cNvSpPr>
          <p:nvPr>
            <p:ph type="title"/>
          </p:nvPr>
        </p:nvSpPr>
        <p:spPr/>
        <p:txBody>
          <a:bodyPr/>
          <a:lstStyle/>
          <a:p>
            <a:pPr algn="ctr"/>
            <a:r>
              <a:rPr lang="nl-NL" dirty="0"/>
              <a:t>Synchroniciteit LV WOZ</a:t>
            </a:r>
          </a:p>
        </p:txBody>
      </p:sp>
      <p:sp>
        <p:nvSpPr>
          <p:cNvPr id="3" name="Tijdelijke aanduiding voor inhoud 2">
            <a:extLst>
              <a:ext uri="{FF2B5EF4-FFF2-40B4-BE49-F238E27FC236}">
                <a16:creationId xmlns:a16="http://schemas.microsoft.com/office/drawing/2014/main" id="{EC46DE13-5E72-157F-0B27-20F51FAFD7A3}"/>
              </a:ext>
            </a:extLst>
          </p:cNvPr>
          <p:cNvSpPr>
            <a:spLocks noGrp="1"/>
          </p:cNvSpPr>
          <p:nvPr>
            <p:ph idx="1"/>
          </p:nvPr>
        </p:nvSpPr>
        <p:spPr/>
        <p:txBody>
          <a:bodyPr/>
          <a:lstStyle/>
          <a:p>
            <a:r>
              <a:rPr lang="nl-NL" dirty="0"/>
              <a:t>Synchroniciteit LV WOZ</a:t>
            </a:r>
          </a:p>
          <a:p>
            <a:pPr lvl="1"/>
            <a:r>
              <a:rPr lang="nl-NL" dirty="0"/>
              <a:t>Tellingenrapportages LV WOZ en (massale) bevragingsmogelijkheden</a:t>
            </a:r>
          </a:p>
        </p:txBody>
      </p:sp>
      <p:pic>
        <p:nvPicPr>
          <p:cNvPr id="6" name="Afbeelding 5" descr="Schermprint tellingenrapportage">
            <a:extLst>
              <a:ext uri="{FF2B5EF4-FFF2-40B4-BE49-F238E27FC236}">
                <a16:creationId xmlns:a16="http://schemas.microsoft.com/office/drawing/2014/main" id="{7A73669C-7E8D-AA6E-EF01-7C6555F8169F}"/>
              </a:ext>
            </a:extLst>
          </p:cNvPr>
          <p:cNvPicPr>
            <a:picLocks noChangeAspect="1"/>
          </p:cNvPicPr>
          <p:nvPr/>
        </p:nvPicPr>
        <p:blipFill>
          <a:blip r:embed="rId3"/>
          <a:stretch>
            <a:fillRect/>
          </a:stretch>
        </p:blipFill>
        <p:spPr>
          <a:xfrm>
            <a:off x="3290347" y="2675941"/>
            <a:ext cx="7744906" cy="4182059"/>
          </a:xfrm>
          <a:prstGeom prst="rect">
            <a:avLst/>
          </a:prstGeom>
        </p:spPr>
      </p:pic>
    </p:spTree>
    <p:extLst>
      <p:ext uri="{BB962C8B-B14F-4D97-AF65-F5344CB8AC3E}">
        <p14:creationId xmlns:p14="http://schemas.microsoft.com/office/powerpoint/2010/main" val="2401325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Schermprint tellingenrapportage">
            <a:extLst>
              <a:ext uri="{FF2B5EF4-FFF2-40B4-BE49-F238E27FC236}">
                <a16:creationId xmlns:a16="http://schemas.microsoft.com/office/drawing/2014/main" id="{C9027198-2ACE-F026-20A9-3FDC0FF1E60C}"/>
              </a:ext>
            </a:extLst>
          </p:cNvPr>
          <p:cNvPicPr>
            <a:picLocks noChangeAspect="1"/>
          </p:cNvPicPr>
          <p:nvPr/>
        </p:nvPicPr>
        <p:blipFill>
          <a:blip r:embed="rId3"/>
          <a:stretch>
            <a:fillRect/>
          </a:stretch>
        </p:blipFill>
        <p:spPr>
          <a:xfrm>
            <a:off x="1152525" y="265177"/>
            <a:ext cx="9884569" cy="6326123"/>
          </a:xfrm>
          <a:prstGeom prst="rect">
            <a:avLst/>
          </a:prstGeom>
        </p:spPr>
      </p:pic>
    </p:spTree>
    <p:extLst>
      <p:ext uri="{BB962C8B-B14F-4D97-AF65-F5344CB8AC3E}">
        <p14:creationId xmlns:p14="http://schemas.microsoft.com/office/powerpoint/2010/main" val="3302016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Schermprint tellingenrapportage">
            <a:extLst>
              <a:ext uri="{FF2B5EF4-FFF2-40B4-BE49-F238E27FC236}">
                <a16:creationId xmlns:a16="http://schemas.microsoft.com/office/drawing/2014/main" id="{82E39633-8462-FA4C-5635-E3D59B8624EA}"/>
              </a:ext>
            </a:extLst>
          </p:cNvPr>
          <p:cNvPicPr>
            <a:picLocks noChangeAspect="1"/>
          </p:cNvPicPr>
          <p:nvPr/>
        </p:nvPicPr>
        <p:blipFill>
          <a:blip r:embed="rId3"/>
          <a:stretch>
            <a:fillRect/>
          </a:stretch>
        </p:blipFill>
        <p:spPr>
          <a:xfrm>
            <a:off x="408781" y="147179"/>
            <a:ext cx="11374437" cy="6563641"/>
          </a:xfrm>
          <a:prstGeom prst="rect">
            <a:avLst/>
          </a:prstGeom>
        </p:spPr>
      </p:pic>
    </p:spTree>
    <p:extLst>
      <p:ext uri="{BB962C8B-B14F-4D97-AF65-F5344CB8AC3E}">
        <p14:creationId xmlns:p14="http://schemas.microsoft.com/office/powerpoint/2010/main" val="1790401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7BEFF-8752-464F-895F-31E599C91548}"/>
              </a:ext>
            </a:extLst>
          </p:cNvPr>
          <p:cNvSpPr>
            <a:spLocks noGrp="1"/>
          </p:cNvSpPr>
          <p:nvPr>
            <p:ph type="title"/>
          </p:nvPr>
        </p:nvSpPr>
        <p:spPr/>
        <p:txBody>
          <a:bodyPr/>
          <a:lstStyle/>
          <a:p>
            <a:pPr algn="ctr"/>
            <a:r>
              <a:rPr lang="nl-NL" dirty="0"/>
              <a:t>Welkom</a:t>
            </a:r>
          </a:p>
        </p:txBody>
      </p:sp>
      <p:sp>
        <p:nvSpPr>
          <p:cNvPr id="3" name="Tijdelijke aanduiding voor inhoud 2">
            <a:extLst>
              <a:ext uri="{FF2B5EF4-FFF2-40B4-BE49-F238E27FC236}">
                <a16:creationId xmlns:a16="http://schemas.microsoft.com/office/drawing/2014/main" id="{C788B3B6-429A-42B2-ADBC-D3FAFFB9694D}"/>
              </a:ext>
            </a:extLst>
          </p:cNvPr>
          <p:cNvSpPr>
            <a:spLocks noGrp="1"/>
          </p:cNvSpPr>
          <p:nvPr>
            <p:ph idx="1"/>
          </p:nvPr>
        </p:nvSpPr>
        <p:spPr>
          <a:xfrm>
            <a:off x="0" y="1825625"/>
            <a:ext cx="12192000" cy="4351338"/>
          </a:xfrm>
        </p:spPr>
        <p:txBody>
          <a:bodyPr/>
          <a:lstStyle/>
          <a:p>
            <a:pPr marL="0" indent="0" algn="ctr">
              <a:buNone/>
            </a:pPr>
            <a:r>
              <a:rPr lang="nl-NL" dirty="0"/>
              <a:t>Na het volgen van dit </a:t>
            </a:r>
            <a:r>
              <a:rPr lang="nl-NL" dirty="0" err="1"/>
              <a:t>webinar</a:t>
            </a:r>
            <a:r>
              <a:rPr lang="nl-NL" dirty="0"/>
              <a:t>….</a:t>
            </a:r>
          </a:p>
          <a:p>
            <a:pPr marL="0" indent="0" algn="ctr">
              <a:buNone/>
            </a:pPr>
            <a:endParaRPr lang="nl-NL" dirty="0"/>
          </a:p>
          <a:p>
            <a:pPr marL="0" indent="0" algn="ctr">
              <a:buNone/>
            </a:pPr>
            <a:r>
              <a:rPr lang="nl-NL" dirty="0"/>
              <a:t>Weet u precies wat de ervaringen zijn van het CBS met het verwerken van de gegevens uit de LV WOZ en wat er gaat veranderen aan dit proces.</a:t>
            </a:r>
          </a:p>
          <a:p>
            <a:pPr marL="0" indent="0" algn="ctr">
              <a:buNone/>
            </a:pPr>
            <a:endParaRPr lang="nl-NL" dirty="0"/>
          </a:p>
          <a:p>
            <a:pPr marL="0" indent="0" algn="ctr">
              <a:buNone/>
            </a:pPr>
            <a:r>
              <a:rPr lang="nl-NL" dirty="0"/>
              <a:t>En weet u welke gegevens een bijzondere rol spelen bij de bepaling van de belastingcapaciteit en hoe u deze gegevens synchroon houdt met de LV WOZ. </a:t>
            </a:r>
          </a:p>
          <a:p>
            <a:pPr marL="0" indent="0" algn="ctr">
              <a:buNone/>
            </a:pPr>
            <a:endParaRPr lang="nl-NL" dirty="0"/>
          </a:p>
        </p:txBody>
      </p:sp>
    </p:spTree>
    <p:extLst>
      <p:ext uri="{BB962C8B-B14F-4D97-AF65-F5344CB8AC3E}">
        <p14:creationId xmlns:p14="http://schemas.microsoft.com/office/powerpoint/2010/main" val="128052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85E7D9-2C60-4339-6118-D6B810AA0755}"/>
              </a:ext>
            </a:extLst>
          </p:cNvPr>
          <p:cNvSpPr>
            <a:spLocks noGrp="1"/>
          </p:cNvSpPr>
          <p:nvPr>
            <p:ph type="title"/>
          </p:nvPr>
        </p:nvSpPr>
        <p:spPr>
          <a:xfrm>
            <a:off x="838200" y="307975"/>
            <a:ext cx="10515600" cy="1325563"/>
          </a:xfrm>
        </p:spPr>
        <p:txBody>
          <a:bodyPr/>
          <a:lstStyle/>
          <a:p>
            <a:pPr algn="ctr"/>
            <a:r>
              <a:rPr lang="nl-NL" dirty="0"/>
              <a:t>Synchroniciteit LV WOZ</a:t>
            </a:r>
          </a:p>
        </p:txBody>
      </p:sp>
      <p:sp>
        <p:nvSpPr>
          <p:cNvPr id="3" name="Tijdelijke aanduiding voor inhoud 2">
            <a:extLst>
              <a:ext uri="{FF2B5EF4-FFF2-40B4-BE49-F238E27FC236}">
                <a16:creationId xmlns:a16="http://schemas.microsoft.com/office/drawing/2014/main" id="{EC46DE13-5E72-157F-0B27-20F51FAFD7A3}"/>
              </a:ext>
            </a:extLst>
          </p:cNvPr>
          <p:cNvSpPr>
            <a:spLocks noGrp="1"/>
          </p:cNvSpPr>
          <p:nvPr>
            <p:ph idx="1"/>
          </p:nvPr>
        </p:nvSpPr>
        <p:spPr/>
        <p:txBody>
          <a:bodyPr/>
          <a:lstStyle/>
          <a:p>
            <a:pPr marL="0" indent="0">
              <a:buNone/>
            </a:pPr>
            <a:r>
              <a:rPr lang="nl-NL" dirty="0"/>
              <a:t>Synchroniciteit LV WOZ</a:t>
            </a:r>
          </a:p>
          <a:p>
            <a:pPr lvl="1"/>
            <a:r>
              <a:rPr lang="nl-NL" dirty="0"/>
              <a:t>Tellingenrapportages LV WOZ en (massale) bevragingsmogelijkheden</a:t>
            </a:r>
          </a:p>
          <a:p>
            <a:pPr lvl="1">
              <a:buFont typeface="Wingdings" panose="05000000000000000000" pitchFamily="2" charset="2"/>
              <a:buChar char="Ø"/>
            </a:pPr>
            <a:r>
              <a:rPr lang="nl-NL" dirty="0"/>
              <a:t> Raadplegen via MijnKadaster</a:t>
            </a:r>
          </a:p>
          <a:p>
            <a:pPr marL="457200" lvl="1" indent="0">
              <a:buNone/>
            </a:pPr>
            <a:endParaRPr lang="nl-NL" dirty="0"/>
          </a:p>
          <a:p>
            <a:pPr lvl="1"/>
            <a:r>
              <a:rPr lang="nl-NL" dirty="0"/>
              <a:t>Signaleringslijsten Waarderingskamer</a:t>
            </a:r>
          </a:p>
          <a:p>
            <a:pPr lvl="1"/>
            <a:r>
              <a:rPr lang="nl-NL" dirty="0"/>
              <a:t>Ten minste maandelijkse eigen controle</a:t>
            </a:r>
          </a:p>
          <a:p>
            <a:pPr lvl="1"/>
            <a:r>
              <a:rPr lang="nl-NL" dirty="0"/>
              <a:t>Vergelijkingstools</a:t>
            </a:r>
          </a:p>
          <a:p>
            <a:endParaRPr lang="nl-NL" dirty="0"/>
          </a:p>
          <a:p>
            <a:pPr marL="0" indent="0">
              <a:buNone/>
            </a:pPr>
            <a:r>
              <a:rPr lang="nl-NL" dirty="0"/>
              <a:t>En dan nog even dit…</a:t>
            </a:r>
          </a:p>
          <a:p>
            <a:pPr lvl="1"/>
            <a:r>
              <a:rPr lang="nl-NL" dirty="0"/>
              <a:t>Verwijderen zwevende subjecten</a:t>
            </a:r>
          </a:p>
        </p:txBody>
      </p:sp>
      <p:pic>
        <p:nvPicPr>
          <p:cNvPr id="7" name="Afbeelding 6" descr="Schermprint tellingenrapportage">
            <a:extLst>
              <a:ext uri="{FF2B5EF4-FFF2-40B4-BE49-F238E27FC236}">
                <a16:creationId xmlns:a16="http://schemas.microsoft.com/office/drawing/2014/main" id="{E00A7C43-52AD-64ED-3185-F76BA6B1D236}"/>
              </a:ext>
            </a:extLst>
          </p:cNvPr>
          <p:cNvPicPr>
            <a:picLocks noChangeAspect="1"/>
          </p:cNvPicPr>
          <p:nvPr/>
        </p:nvPicPr>
        <p:blipFill>
          <a:blip r:embed="rId3"/>
          <a:stretch>
            <a:fillRect/>
          </a:stretch>
        </p:blipFill>
        <p:spPr>
          <a:xfrm>
            <a:off x="6553200" y="2758526"/>
            <a:ext cx="5638800" cy="3967333"/>
          </a:xfrm>
          <a:prstGeom prst="rect">
            <a:avLst/>
          </a:prstGeom>
        </p:spPr>
      </p:pic>
    </p:spTree>
    <p:extLst>
      <p:ext uri="{BB962C8B-B14F-4D97-AF65-F5344CB8AC3E}">
        <p14:creationId xmlns:p14="http://schemas.microsoft.com/office/powerpoint/2010/main" val="269912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32AADB-6A41-D22C-75B5-556ED3E922D5}"/>
              </a:ext>
            </a:extLst>
          </p:cNvPr>
          <p:cNvSpPr>
            <a:spLocks noGrp="1"/>
          </p:cNvSpPr>
          <p:nvPr>
            <p:ph type="title"/>
          </p:nvPr>
        </p:nvSpPr>
        <p:spPr/>
        <p:txBody>
          <a:bodyPr/>
          <a:lstStyle/>
          <a:p>
            <a:pPr algn="ctr"/>
            <a:r>
              <a:rPr lang="nl-NL" dirty="0"/>
              <a:t>Stappenplan</a:t>
            </a:r>
          </a:p>
        </p:txBody>
      </p:sp>
      <p:sp>
        <p:nvSpPr>
          <p:cNvPr id="3" name="Tijdelijke aanduiding voor inhoud 2">
            <a:extLst>
              <a:ext uri="{FF2B5EF4-FFF2-40B4-BE49-F238E27FC236}">
                <a16:creationId xmlns:a16="http://schemas.microsoft.com/office/drawing/2014/main" id="{9089E6F4-7E48-94D7-BD69-5CDF6BC570E0}"/>
              </a:ext>
            </a:extLst>
          </p:cNvPr>
          <p:cNvSpPr>
            <a:spLocks noGrp="1"/>
          </p:cNvSpPr>
          <p:nvPr>
            <p:ph idx="1"/>
          </p:nvPr>
        </p:nvSpPr>
        <p:spPr/>
        <p:txBody>
          <a:bodyPr/>
          <a:lstStyle/>
          <a:p>
            <a:r>
              <a:rPr lang="nl-NL" dirty="0"/>
              <a:t>Controleer de volledigheid van het aantal WOZ-objecten </a:t>
            </a:r>
          </a:p>
          <a:p>
            <a:r>
              <a:rPr lang="nl-NL" dirty="0"/>
              <a:t>Controleer de juistheid van de status van het WOZ-object</a:t>
            </a:r>
          </a:p>
          <a:p>
            <a:r>
              <a:rPr lang="nl-NL" dirty="0"/>
              <a:t>Controleer de juistheid van de gebruikscodes</a:t>
            </a:r>
          </a:p>
          <a:p>
            <a:r>
              <a:rPr lang="nl-NL" dirty="0"/>
              <a:t>Maak een inschatting van de totale waarde</a:t>
            </a:r>
          </a:p>
          <a:p>
            <a:r>
              <a:rPr lang="nl-NL" dirty="0"/>
              <a:t>Beoordeel de objecten met een OZB-vrijstelling</a:t>
            </a:r>
          </a:p>
          <a:p>
            <a:r>
              <a:rPr lang="nl-NL" dirty="0"/>
              <a:t>Beoordeel de objecten met De Pater </a:t>
            </a:r>
          </a:p>
          <a:p>
            <a:pPr marL="0" indent="0">
              <a:buNone/>
            </a:pPr>
            <a:endParaRPr lang="nl-NL" dirty="0"/>
          </a:p>
        </p:txBody>
      </p:sp>
    </p:spTree>
    <p:extLst>
      <p:ext uri="{BB962C8B-B14F-4D97-AF65-F5344CB8AC3E}">
        <p14:creationId xmlns:p14="http://schemas.microsoft.com/office/powerpoint/2010/main" val="414301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995A28-59D3-14A4-C834-9DB43E4A622E}"/>
              </a:ext>
            </a:extLst>
          </p:cNvPr>
          <p:cNvSpPr>
            <a:spLocks noGrp="1"/>
          </p:cNvSpPr>
          <p:nvPr>
            <p:ph type="title"/>
          </p:nvPr>
        </p:nvSpPr>
        <p:spPr>
          <a:xfrm>
            <a:off x="831850" y="81960"/>
            <a:ext cx="10515600" cy="1929574"/>
          </a:xfrm>
        </p:spPr>
        <p:txBody>
          <a:bodyPr/>
          <a:lstStyle/>
          <a:p>
            <a:r>
              <a:rPr lang="nl-NL" dirty="0"/>
              <a:t>Vragen en discussie</a:t>
            </a:r>
          </a:p>
        </p:txBody>
      </p:sp>
      <p:sp>
        <p:nvSpPr>
          <p:cNvPr id="3" name="Tijdelijke aanduiding voor tekst 2">
            <a:extLst>
              <a:ext uri="{FF2B5EF4-FFF2-40B4-BE49-F238E27FC236}">
                <a16:creationId xmlns:a16="http://schemas.microsoft.com/office/drawing/2014/main" id="{A0F4F2F5-A371-92CF-233F-09713FA306C4}"/>
              </a:ext>
            </a:extLst>
          </p:cNvPr>
          <p:cNvSpPr>
            <a:spLocks noGrp="1"/>
          </p:cNvSpPr>
          <p:nvPr>
            <p:ph type="body" idx="1"/>
          </p:nvPr>
        </p:nvSpPr>
        <p:spPr>
          <a:xfrm>
            <a:off x="1016155" y="3486437"/>
            <a:ext cx="10331295" cy="2267458"/>
          </a:xfrm>
        </p:spPr>
        <p:txBody>
          <a:bodyPr>
            <a:normAutofit/>
          </a:bodyPr>
          <a:lstStyle/>
          <a:p>
            <a:pPr>
              <a:lnSpc>
                <a:spcPct val="100000"/>
              </a:lnSpc>
              <a:spcBef>
                <a:spcPts val="0"/>
              </a:spcBef>
            </a:pPr>
            <a:r>
              <a:rPr lang="nl-NL" sz="2000" dirty="0">
                <a:solidFill>
                  <a:schemeClr val="tx1"/>
                </a:solidFill>
              </a:rPr>
              <a:t>Gelske van Daalen (</a:t>
            </a:r>
            <a:r>
              <a:rPr lang="nl-NL" sz="2000" dirty="0" err="1">
                <a:solidFill>
                  <a:schemeClr val="tx1"/>
                </a:solidFill>
                <a:hlinkClick r:id="rId3"/>
              </a:rPr>
              <a:t>woz@cbs.nl</a:t>
            </a:r>
            <a:r>
              <a:rPr lang="nl-NL" sz="2000" dirty="0">
                <a:solidFill>
                  <a:schemeClr val="tx1"/>
                </a:solidFill>
              </a:rPr>
              <a:t>)</a:t>
            </a:r>
          </a:p>
          <a:p>
            <a:pPr>
              <a:lnSpc>
                <a:spcPct val="100000"/>
              </a:lnSpc>
              <a:spcBef>
                <a:spcPts val="0"/>
              </a:spcBef>
            </a:pPr>
            <a:endParaRPr lang="nl-NL" sz="2000" dirty="0"/>
          </a:p>
          <a:p>
            <a:pPr>
              <a:lnSpc>
                <a:spcPct val="100000"/>
              </a:lnSpc>
              <a:spcBef>
                <a:spcPts val="0"/>
              </a:spcBef>
            </a:pPr>
            <a:r>
              <a:rPr lang="nl-NL" sz="2000" dirty="0">
                <a:solidFill>
                  <a:schemeClr val="tx1"/>
                </a:solidFill>
              </a:rPr>
              <a:t>Annemiek Droogh (</a:t>
            </a:r>
            <a:r>
              <a:rPr lang="nl-NL" sz="2000" dirty="0" err="1">
                <a:solidFill>
                  <a:schemeClr val="tx1"/>
                </a:solidFill>
                <a:hlinkClick r:id="rId4"/>
              </a:rPr>
              <a:t>annemiek.droogh@waarderingskamer.nl</a:t>
            </a:r>
            <a:r>
              <a:rPr lang="nl-NL" sz="2000" dirty="0">
                <a:solidFill>
                  <a:schemeClr val="tx1"/>
                </a:solidFill>
              </a:rPr>
              <a:t>)</a:t>
            </a:r>
          </a:p>
          <a:p>
            <a:pPr>
              <a:lnSpc>
                <a:spcPct val="100000"/>
              </a:lnSpc>
              <a:spcBef>
                <a:spcPts val="0"/>
              </a:spcBef>
            </a:pPr>
            <a:r>
              <a:rPr lang="nl-NL" sz="2000" dirty="0">
                <a:solidFill>
                  <a:schemeClr val="tx1"/>
                </a:solidFill>
              </a:rPr>
              <a:t>Ruud Kathmann (</a:t>
            </a:r>
            <a:r>
              <a:rPr lang="nl-NL" sz="2000" dirty="0" err="1">
                <a:solidFill>
                  <a:schemeClr val="tx1"/>
                </a:solidFill>
                <a:hlinkClick r:id="rId5"/>
              </a:rPr>
              <a:t>ruud.kathmann@waarderingskamer.nl</a:t>
            </a:r>
            <a:r>
              <a:rPr lang="nl-NL" sz="2000" dirty="0">
                <a:solidFill>
                  <a:schemeClr val="tx1"/>
                </a:solidFill>
              </a:rPr>
              <a:t>)</a:t>
            </a:r>
          </a:p>
          <a:p>
            <a:pPr>
              <a:lnSpc>
                <a:spcPct val="100000"/>
              </a:lnSpc>
              <a:spcBef>
                <a:spcPts val="0"/>
              </a:spcBef>
            </a:pPr>
            <a:endParaRPr lang="nl-NL" sz="2000" dirty="0"/>
          </a:p>
          <a:p>
            <a:pPr>
              <a:lnSpc>
                <a:spcPct val="100000"/>
              </a:lnSpc>
              <a:spcBef>
                <a:spcPts val="0"/>
              </a:spcBef>
            </a:pPr>
            <a:r>
              <a:rPr lang="nl-NL" sz="2000" dirty="0">
                <a:solidFill>
                  <a:schemeClr val="tx1"/>
                </a:solidFill>
              </a:rPr>
              <a:t>Het volgende webinar:	op 15 december 2022 </a:t>
            </a:r>
          </a:p>
          <a:p>
            <a:pPr>
              <a:lnSpc>
                <a:spcPct val="100000"/>
              </a:lnSpc>
              <a:spcBef>
                <a:spcPts val="0"/>
              </a:spcBef>
            </a:pPr>
            <a:r>
              <a:rPr lang="nl-NL" sz="2000" dirty="0">
                <a:solidFill>
                  <a:schemeClr val="tx1"/>
                </a:solidFill>
              </a:rPr>
              <a:t>			over Vakbekwaamheid</a:t>
            </a:r>
          </a:p>
          <a:p>
            <a:endParaRPr lang="nl-NL" dirty="0"/>
          </a:p>
        </p:txBody>
      </p:sp>
    </p:spTree>
    <p:extLst>
      <p:ext uri="{BB962C8B-B14F-4D97-AF65-F5344CB8AC3E}">
        <p14:creationId xmlns:p14="http://schemas.microsoft.com/office/powerpoint/2010/main" val="1889362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5E6EE1-8DCC-31D0-D715-E5C9F4BEC88D}"/>
              </a:ext>
            </a:extLst>
          </p:cNvPr>
          <p:cNvSpPr>
            <a:spLocks noGrp="1"/>
          </p:cNvSpPr>
          <p:nvPr>
            <p:ph type="title"/>
          </p:nvPr>
        </p:nvSpPr>
        <p:spPr/>
        <p:txBody>
          <a:bodyPr/>
          <a:lstStyle/>
          <a:p>
            <a:r>
              <a:rPr lang="nl-NL" dirty="0"/>
              <a:t>Programma</a:t>
            </a:r>
          </a:p>
        </p:txBody>
      </p:sp>
      <p:sp>
        <p:nvSpPr>
          <p:cNvPr id="3" name="Tijdelijke aanduiding voor inhoud 2">
            <a:extLst>
              <a:ext uri="{FF2B5EF4-FFF2-40B4-BE49-F238E27FC236}">
                <a16:creationId xmlns:a16="http://schemas.microsoft.com/office/drawing/2014/main" id="{1D8EA67E-F3F2-300D-502C-3F1EF606E86D}"/>
              </a:ext>
            </a:extLst>
          </p:cNvPr>
          <p:cNvSpPr>
            <a:spLocks noGrp="1"/>
          </p:cNvSpPr>
          <p:nvPr>
            <p:ph idx="1"/>
          </p:nvPr>
        </p:nvSpPr>
        <p:spPr>
          <a:xfrm>
            <a:off x="838200" y="1825625"/>
            <a:ext cx="11563350" cy="4351338"/>
          </a:xfrm>
        </p:spPr>
        <p:txBody>
          <a:bodyPr>
            <a:normAutofit/>
          </a:bodyPr>
          <a:lstStyle/>
          <a:p>
            <a:pPr marL="0" indent="0">
              <a:buNone/>
            </a:pPr>
            <a:r>
              <a:rPr lang="nl-NL" dirty="0"/>
              <a:t>CBS</a:t>
            </a:r>
          </a:p>
          <a:p>
            <a:pPr lvl="1"/>
            <a:r>
              <a:rPr lang="nl-NL" dirty="0"/>
              <a:t>Eigen ervaringen verwerken gegevens uit de LV WOZ</a:t>
            </a:r>
          </a:p>
          <a:p>
            <a:pPr lvl="1"/>
            <a:r>
              <a:rPr lang="nl-NL" dirty="0"/>
              <a:t>Ervaringen uit gevoerde gesprekken met gemeenten</a:t>
            </a:r>
          </a:p>
          <a:p>
            <a:pPr lvl="1"/>
            <a:r>
              <a:rPr lang="nl-NL" dirty="0"/>
              <a:t>Informatievoorziening</a:t>
            </a:r>
            <a:r>
              <a:rPr lang="nl-NL" dirty="0">
                <a:highlight>
                  <a:srgbClr val="FFFF00"/>
                </a:highlight>
              </a:rPr>
              <a:t> </a:t>
            </a:r>
            <a:endParaRPr lang="nl-NL" sz="1500" dirty="0">
              <a:highlight>
                <a:srgbClr val="FFFF00"/>
              </a:highlight>
            </a:endParaRPr>
          </a:p>
          <a:p>
            <a:pPr marL="0" indent="0">
              <a:buNone/>
            </a:pPr>
            <a:r>
              <a:rPr lang="nl-NL" dirty="0"/>
              <a:t>Waarderingskamer</a:t>
            </a:r>
          </a:p>
          <a:p>
            <a:pPr lvl="1"/>
            <a:r>
              <a:rPr lang="nl-NL" dirty="0"/>
              <a:t>Welke gegevens spelen een bijzondere rol bij de Belastingcapaciteit</a:t>
            </a:r>
          </a:p>
          <a:p>
            <a:pPr lvl="1"/>
            <a:r>
              <a:rPr lang="nl-NL" dirty="0"/>
              <a:t>Hoe houdt u deze gegevens synchroon?</a:t>
            </a:r>
          </a:p>
          <a:p>
            <a:pPr marL="0" indent="0">
              <a:buNone/>
            </a:pPr>
            <a:r>
              <a:rPr lang="nl-NL" dirty="0"/>
              <a:t>Vragen en discussie</a:t>
            </a:r>
          </a:p>
        </p:txBody>
      </p:sp>
    </p:spTree>
    <p:extLst>
      <p:ext uri="{BB962C8B-B14F-4D97-AF65-F5344CB8AC3E}">
        <p14:creationId xmlns:p14="http://schemas.microsoft.com/office/powerpoint/2010/main" val="2819629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8A71F4-92AE-0DEF-7F37-4046785331C2}"/>
              </a:ext>
            </a:extLst>
          </p:cNvPr>
          <p:cNvSpPr>
            <a:spLocks noGrp="1"/>
          </p:cNvSpPr>
          <p:nvPr>
            <p:ph type="title"/>
          </p:nvPr>
        </p:nvSpPr>
        <p:spPr/>
        <p:txBody>
          <a:bodyPr>
            <a:normAutofit/>
          </a:bodyPr>
          <a:lstStyle/>
          <a:p>
            <a:r>
              <a:rPr lang="nl-NL" dirty="0"/>
              <a:t>Belastingcapaciteit CBS voor Gemeentefonds</a:t>
            </a:r>
          </a:p>
        </p:txBody>
      </p:sp>
      <p:sp>
        <p:nvSpPr>
          <p:cNvPr id="5" name="Tijdelijke aanduiding voor inhoud 4"/>
          <p:cNvSpPr>
            <a:spLocks noGrp="1"/>
          </p:cNvSpPr>
          <p:nvPr>
            <p:ph idx="1"/>
          </p:nvPr>
        </p:nvSpPr>
        <p:spPr/>
        <p:txBody>
          <a:bodyPr/>
          <a:lstStyle/>
          <a:p>
            <a:r>
              <a:rPr lang="nl-NL" dirty="0"/>
              <a:t>In opdracht van Binnenlandse Zaken en Koninkrijksrelaties (BZK) </a:t>
            </a:r>
          </a:p>
          <a:p>
            <a:r>
              <a:rPr lang="nl-NL" dirty="0"/>
              <a:t>Eén van de maatstaven gemeentefonds</a:t>
            </a:r>
          </a:p>
          <a:p>
            <a:r>
              <a:rPr lang="nl-NL" dirty="0"/>
              <a:t>Voorlopige cijfers in het lopende jaar</a:t>
            </a:r>
          </a:p>
          <a:p>
            <a:r>
              <a:rPr lang="nl-NL" dirty="0"/>
              <a:t>Definitieve cijfers na ruim twee jaar</a:t>
            </a:r>
          </a:p>
          <a:p>
            <a:r>
              <a:rPr lang="nl-NL" dirty="0"/>
              <a:t>Publicatievariabelen CBS:</a:t>
            </a:r>
            <a:br>
              <a:rPr lang="nl-NL" dirty="0"/>
            </a:br>
            <a:r>
              <a:rPr lang="nl-NL" dirty="0"/>
              <a:t>- Belastingcapaciteit woningen</a:t>
            </a:r>
            <a:br>
              <a:rPr lang="nl-NL" dirty="0"/>
            </a:br>
            <a:r>
              <a:rPr lang="nl-NL" dirty="0"/>
              <a:t>- Belastingcapaciteit niet-woningen</a:t>
            </a:r>
            <a:br>
              <a:rPr lang="nl-NL" dirty="0"/>
            </a:br>
            <a:r>
              <a:rPr lang="nl-NL" dirty="0"/>
              <a:t>- Amendement De Pater</a:t>
            </a:r>
          </a:p>
          <a:p>
            <a:endParaRPr lang="nl-NL" dirty="0"/>
          </a:p>
          <a:p>
            <a:endParaRPr lang="nl-NL" dirty="0"/>
          </a:p>
        </p:txBody>
      </p:sp>
    </p:spTree>
    <p:extLst>
      <p:ext uri="{BB962C8B-B14F-4D97-AF65-F5344CB8AC3E}">
        <p14:creationId xmlns:p14="http://schemas.microsoft.com/office/powerpoint/2010/main" val="555111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Schermprint publicatie maatstaven gemeentefonds"/>
          <p:cNvPicPr>
            <a:picLocks noGrp="1" noChangeAspect="1"/>
          </p:cNvPicPr>
          <p:nvPr>
            <p:ph idx="1"/>
          </p:nvPr>
        </p:nvPicPr>
        <p:blipFill rotWithShape="1">
          <a:blip r:embed="rId3"/>
          <a:srcRect l="17798" t="9835" r="16941" b="4758"/>
          <a:stretch/>
        </p:blipFill>
        <p:spPr>
          <a:xfrm>
            <a:off x="559558" y="0"/>
            <a:ext cx="11242976" cy="6858000"/>
          </a:xfrm>
          <a:prstGeom prst="rect">
            <a:avLst/>
          </a:prstGeom>
        </p:spPr>
      </p:pic>
      <p:sp>
        <p:nvSpPr>
          <p:cNvPr id="3" name="Tekstvak 2"/>
          <p:cNvSpPr txBox="1"/>
          <p:nvPr/>
        </p:nvSpPr>
        <p:spPr>
          <a:xfrm>
            <a:off x="709684" y="5936776"/>
            <a:ext cx="8325134" cy="369332"/>
          </a:xfrm>
          <a:prstGeom prst="rect">
            <a:avLst/>
          </a:prstGeom>
          <a:noFill/>
        </p:spPr>
        <p:txBody>
          <a:bodyPr wrap="square" rtlCol="0">
            <a:spAutoFit/>
          </a:bodyPr>
          <a:lstStyle/>
          <a:p>
            <a:r>
              <a:rPr lang="nl-NL" dirty="0" err="1">
                <a:hlinkClick r:id="rId4"/>
              </a:rPr>
              <a:t>StatLine</a:t>
            </a:r>
            <a:r>
              <a:rPr lang="nl-NL" dirty="0">
                <a:hlinkClick r:id="rId4"/>
              </a:rPr>
              <a:t> - Maatstaven Financiële-verhoudingswet (</a:t>
            </a:r>
            <a:r>
              <a:rPr lang="nl-NL" dirty="0" err="1">
                <a:hlinkClick r:id="rId4"/>
              </a:rPr>
              <a:t>Fvw</a:t>
            </a:r>
            <a:r>
              <a:rPr lang="nl-NL" dirty="0">
                <a:hlinkClick r:id="rId4"/>
              </a:rPr>
              <a:t>), regio, 2007 - 2023 (cbs.nl)</a:t>
            </a:r>
            <a:endParaRPr lang="nl-NL" dirty="0"/>
          </a:p>
        </p:txBody>
      </p:sp>
    </p:spTree>
    <p:extLst>
      <p:ext uri="{BB962C8B-B14F-4D97-AF65-F5344CB8AC3E}">
        <p14:creationId xmlns:p14="http://schemas.microsoft.com/office/powerpoint/2010/main" val="1310025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EAA012-5D20-F5B3-9FC8-BF4D566F6E8F}"/>
              </a:ext>
            </a:extLst>
          </p:cNvPr>
          <p:cNvSpPr>
            <a:spLocks noGrp="1"/>
          </p:cNvSpPr>
          <p:nvPr>
            <p:ph type="title"/>
          </p:nvPr>
        </p:nvSpPr>
        <p:spPr/>
        <p:txBody>
          <a:bodyPr>
            <a:normAutofit/>
          </a:bodyPr>
          <a:lstStyle/>
          <a:p>
            <a:r>
              <a:rPr lang="nl-NL" dirty="0"/>
              <a:t>Proces Belastingcapaciteit tot 2019</a:t>
            </a:r>
          </a:p>
        </p:txBody>
      </p:sp>
      <p:sp>
        <p:nvSpPr>
          <p:cNvPr id="3" name="Tijdelijke aanduiding voor tekst 2">
            <a:extLst>
              <a:ext uri="{FF2B5EF4-FFF2-40B4-BE49-F238E27FC236}">
                <a16:creationId xmlns:a16="http://schemas.microsoft.com/office/drawing/2014/main" id="{1C006B99-676A-1D66-4A84-C6AB8C4F5253}"/>
              </a:ext>
            </a:extLst>
          </p:cNvPr>
          <p:cNvSpPr>
            <a:spLocks noGrp="1"/>
          </p:cNvSpPr>
          <p:nvPr>
            <p:ph idx="1"/>
          </p:nvPr>
        </p:nvSpPr>
        <p:spPr/>
        <p:txBody>
          <a:bodyPr>
            <a:noAutofit/>
          </a:bodyPr>
          <a:lstStyle/>
          <a:p>
            <a:pPr lvl="0"/>
            <a:r>
              <a:rPr lang="nl-NL" sz="2800" dirty="0"/>
              <a:t>Gemeente stuurde Stuf-CAP bestanden naar het CBS</a:t>
            </a:r>
          </a:p>
          <a:p>
            <a:pPr lvl="0"/>
            <a:r>
              <a:rPr lang="nl-NL" sz="2800" dirty="0"/>
              <a:t>Gemeente kon op </a:t>
            </a:r>
            <a:r>
              <a:rPr lang="nl-NL" sz="2800" dirty="0" err="1"/>
              <a:t>geleideformulier</a:t>
            </a:r>
            <a:r>
              <a:rPr lang="nl-NL" sz="2800" dirty="0"/>
              <a:t> al eventueel extra capaciteit melden</a:t>
            </a:r>
          </a:p>
          <a:p>
            <a:pPr lvl="0"/>
            <a:r>
              <a:rPr lang="nl-NL" sz="2800" dirty="0"/>
              <a:t>CBS verwerkte bestanden en berekende Belastingcapaciteit</a:t>
            </a:r>
          </a:p>
          <a:p>
            <a:pPr lvl="0"/>
            <a:r>
              <a:rPr lang="nl-NL" sz="2800" dirty="0"/>
              <a:t>Berekende Belastingcapaciteit werd ter controle voorgelegd aan elke gemeente</a:t>
            </a:r>
          </a:p>
          <a:p>
            <a:pPr lvl="0"/>
            <a:r>
              <a:rPr lang="nl-NL" sz="2800" dirty="0"/>
              <a:t>Gemeenten konden Belastingcapaciteit nog laten aanpassen door het CBS</a:t>
            </a:r>
          </a:p>
        </p:txBody>
      </p:sp>
    </p:spTree>
    <p:extLst>
      <p:ext uri="{BB962C8B-B14F-4D97-AF65-F5344CB8AC3E}">
        <p14:creationId xmlns:p14="http://schemas.microsoft.com/office/powerpoint/2010/main" val="2692962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49A4B8-D3BE-7F93-CC4C-CA6C140C9B37}"/>
              </a:ext>
            </a:extLst>
          </p:cNvPr>
          <p:cNvSpPr>
            <a:spLocks noGrp="1"/>
          </p:cNvSpPr>
          <p:nvPr>
            <p:ph type="title"/>
          </p:nvPr>
        </p:nvSpPr>
        <p:spPr/>
        <p:txBody>
          <a:bodyPr>
            <a:normAutofit/>
          </a:bodyPr>
          <a:lstStyle/>
          <a:p>
            <a:r>
              <a:rPr lang="nl-NL" dirty="0"/>
              <a:t>Proces Belastingcapaciteit vanaf 2019</a:t>
            </a:r>
          </a:p>
        </p:txBody>
      </p:sp>
      <p:sp>
        <p:nvSpPr>
          <p:cNvPr id="3" name="Tijdelijke aanduiding voor tekst 2">
            <a:extLst>
              <a:ext uri="{FF2B5EF4-FFF2-40B4-BE49-F238E27FC236}">
                <a16:creationId xmlns:a16="http://schemas.microsoft.com/office/drawing/2014/main" id="{78044647-A5B9-234A-D823-209D09968C6B}"/>
              </a:ext>
            </a:extLst>
          </p:cNvPr>
          <p:cNvSpPr>
            <a:spLocks noGrp="1"/>
          </p:cNvSpPr>
          <p:nvPr>
            <p:ph idx="1"/>
          </p:nvPr>
        </p:nvSpPr>
        <p:spPr/>
        <p:txBody>
          <a:bodyPr>
            <a:normAutofit/>
          </a:bodyPr>
          <a:lstStyle/>
          <a:p>
            <a:pPr lvl="0"/>
            <a:r>
              <a:rPr lang="nl-NL" sz="2800" i="0" dirty="0"/>
              <a:t>LVWOZ werd de bron voor de Belastingcapaciteit (i.p.v. Stuf-CAP)</a:t>
            </a:r>
          </a:p>
          <a:p>
            <a:pPr lvl="0"/>
            <a:r>
              <a:rPr lang="nl-NL" sz="2800" i="0" dirty="0"/>
              <a:t>Niet elke gemeente gelijk goed aangesloten, daarom nog als overgang de door het CBS berekende Belastingcapaciteit voorgelegd aan elke individuele gemeente</a:t>
            </a:r>
          </a:p>
          <a:p>
            <a:endParaRPr lang="nl-NL" dirty="0"/>
          </a:p>
        </p:txBody>
      </p:sp>
    </p:spTree>
    <p:extLst>
      <p:ext uri="{BB962C8B-B14F-4D97-AF65-F5344CB8AC3E}">
        <p14:creationId xmlns:p14="http://schemas.microsoft.com/office/powerpoint/2010/main" val="15630592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819e70c9-46b3-487d-a564-0dce0d6ff392"/>
  <p:tag name="SLIDO_EVENT_SECTION_UUID" val="0fbe24d0-1115-4638-b633-612c8bbf03ba"/>
</p:tagLst>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3188</TotalTime>
  <Words>4949</Words>
  <Application>Microsoft Office PowerPoint</Application>
  <PresentationFormat>Widescreen</PresentationFormat>
  <Paragraphs>499</Paragraphs>
  <Slides>42</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Wingdings</vt:lpstr>
      <vt:lpstr>Kantoorthema</vt:lpstr>
      <vt:lpstr>PowerPoint Presentation</vt:lpstr>
      <vt:lpstr>Synchroniciteit LV WOZ, juistheid belastingcapaciteit</vt:lpstr>
      <vt:lpstr>Kennismaken</vt:lpstr>
      <vt:lpstr>Welkom</vt:lpstr>
      <vt:lpstr>Programma</vt:lpstr>
      <vt:lpstr>Belastingcapaciteit CBS voor Gemeentefonds</vt:lpstr>
      <vt:lpstr>PowerPoint Presentation</vt:lpstr>
      <vt:lpstr>Proces Belastingcapaciteit tot 2019</vt:lpstr>
      <vt:lpstr>Proces Belastingcapaciteit vanaf 2019</vt:lpstr>
      <vt:lpstr>Huidige situatie Belastingcapaciteit</vt:lpstr>
      <vt:lpstr>Proces Belastingcapaciteit vanaf 2024</vt:lpstr>
      <vt:lpstr>Aandachtspunten kwaliteit LV WOZ voor Belastingcapaciteit</vt:lpstr>
      <vt:lpstr>Selectie van de records en afvoeren niet bestaande records</vt:lpstr>
      <vt:lpstr>Berekening Belastingcapaciteit</vt:lpstr>
      <vt:lpstr>Berekening Amendement De Pater</vt:lpstr>
      <vt:lpstr>Gebruikscode woning/niet-woning</vt:lpstr>
      <vt:lpstr>Slido</vt:lpstr>
      <vt:lpstr>Slido</vt:lpstr>
      <vt:lpstr>Tijdige vulling WOZ-waarde</vt:lpstr>
      <vt:lpstr>Verschillen per gemeente (juni 2022)</vt:lpstr>
      <vt:lpstr>Slido</vt:lpstr>
      <vt:lpstr>Synchrone LV WOZ </vt:lpstr>
      <vt:lpstr>Welke gegevens spelen een bijzondere rol bij de bepaling van de Belastingcapaciteit?</vt:lpstr>
      <vt:lpstr>Bijzondere rol van de volgende gegevens</vt:lpstr>
      <vt:lpstr>Status WOZ-object</vt:lpstr>
      <vt:lpstr>Status WOZ-object</vt:lpstr>
      <vt:lpstr>Status WOZ-object</vt:lpstr>
      <vt:lpstr>Gebruikscode WOZ-object</vt:lpstr>
      <vt:lpstr>PowerPoint Presentation</vt:lpstr>
      <vt:lpstr>OZB-vrijstelling</vt:lpstr>
      <vt:lpstr>Heffingsmaatstaf OZB</vt:lpstr>
      <vt:lpstr>Vastgestelde waarde en heffingsmaatstaf OZB </vt:lpstr>
      <vt:lpstr>Amendement De Pater</vt:lpstr>
      <vt:lpstr>Amendement De Pater</vt:lpstr>
      <vt:lpstr>Vastgestelde waarde en heffingsmaatstaf OZB en OZB-gebruikers</vt:lpstr>
      <vt:lpstr>Hulpmiddelen</vt:lpstr>
      <vt:lpstr>Synchroniciteit LV WOZ</vt:lpstr>
      <vt:lpstr>PowerPoint Presentation</vt:lpstr>
      <vt:lpstr>PowerPoint Presentation</vt:lpstr>
      <vt:lpstr>Synchroniciteit LV WOZ</vt:lpstr>
      <vt:lpstr>Stappenplan</vt:lpstr>
      <vt:lpstr>Vragen en discussie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WOZ-systematiek klaar voor groter belastinggebied</dc:title>
  <dc:creator>Marco Kuijper</dc:creator>
  <cp:lastModifiedBy>Marije Bosman</cp:lastModifiedBy>
  <cp:revision>96</cp:revision>
  <cp:lastPrinted>2022-11-21T13:34:42Z</cp:lastPrinted>
  <dcterms:created xsi:type="dcterms:W3CDTF">2022-09-16T12:48:35Z</dcterms:created>
  <dcterms:modified xsi:type="dcterms:W3CDTF">2025-03-24T12:16:29Z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1.5.3.3511</vt:lpwstr>
  </property>
</Properties>
</file>